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y="5143500" cx="9144000"/>
  <p:notesSz cx="6858000" cy="9144000"/>
  <p:embeddedFontLst>
    <p:embeddedFont>
      <p:font typeface="Raleway"/>
      <p:regular r:id="rId34"/>
      <p:bold r:id="rId35"/>
      <p:italic r:id="rId36"/>
      <p:boldItalic r:id="rId37"/>
    </p:embeddedFont>
    <p:embeddedFont>
      <p:font typeface="Lexend SemiBold"/>
      <p:regular r:id="rId38"/>
      <p:bold r:id="rId39"/>
    </p:embeddedFont>
    <p:embeddedFont>
      <p:font typeface="Lexend Light"/>
      <p:regular r:id="rId40"/>
      <p:bold r:id="rId41"/>
    </p:embeddedFont>
    <p:embeddedFont>
      <p:font typeface="Lexend Medium"/>
      <p:regular r:id="rId42"/>
      <p:bold r:id="rId43"/>
    </p:embeddedFont>
    <p:embeddedFont>
      <p:font typeface="Lexend"/>
      <p:regular r:id="rId44"/>
      <p:bold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6" roundtripDataSignature="AMtx7mhwX2GtqCkdr8u/eGdyujZPYH/e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exendLight-regular.fntdata"/><Relationship Id="rId20" Type="http://schemas.openxmlformats.org/officeDocument/2006/relationships/slide" Target="slides/slide15.xml"/><Relationship Id="rId42" Type="http://schemas.openxmlformats.org/officeDocument/2006/relationships/font" Target="fonts/LexendMedium-regular.fntdata"/><Relationship Id="rId41" Type="http://schemas.openxmlformats.org/officeDocument/2006/relationships/font" Target="fonts/LexendLight-bold.fntdata"/><Relationship Id="rId22" Type="http://schemas.openxmlformats.org/officeDocument/2006/relationships/slide" Target="slides/slide17.xml"/><Relationship Id="rId44" Type="http://schemas.openxmlformats.org/officeDocument/2006/relationships/font" Target="fonts/Lexend-regular.fntdata"/><Relationship Id="rId21" Type="http://schemas.openxmlformats.org/officeDocument/2006/relationships/slide" Target="slides/slide16.xml"/><Relationship Id="rId43" Type="http://schemas.openxmlformats.org/officeDocument/2006/relationships/font" Target="fonts/LexendMedium-bold.fntdata"/><Relationship Id="rId24" Type="http://schemas.openxmlformats.org/officeDocument/2006/relationships/slide" Target="slides/slide19.xml"/><Relationship Id="rId46" Type="http://customschemas.google.com/relationships/presentationmetadata" Target="metadata"/><Relationship Id="rId23" Type="http://schemas.openxmlformats.org/officeDocument/2006/relationships/slide" Target="slides/slide18.xml"/><Relationship Id="rId45" Type="http://schemas.openxmlformats.org/officeDocument/2006/relationships/font" Target="fonts/Lexend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Raleway-bold.fntdata"/><Relationship Id="rId12" Type="http://schemas.openxmlformats.org/officeDocument/2006/relationships/slide" Target="slides/slide7.xml"/><Relationship Id="rId34" Type="http://schemas.openxmlformats.org/officeDocument/2006/relationships/font" Target="fonts/Raleway-regular.fntdata"/><Relationship Id="rId15" Type="http://schemas.openxmlformats.org/officeDocument/2006/relationships/slide" Target="slides/slide10.xml"/><Relationship Id="rId37" Type="http://schemas.openxmlformats.org/officeDocument/2006/relationships/font" Target="fonts/Raleway-boldItalic.fntdata"/><Relationship Id="rId14" Type="http://schemas.openxmlformats.org/officeDocument/2006/relationships/slide" Target="slides/slide9.xml"/><Relationship Id="rId36" Type="http://schemas.openxmlformats.org/officeDocument/2006/relationships/font" Target="fonts/Raleway-italic.fntdata"/><Relationship Id="rId17" Type="http://schemas.openxmlformats.org/officeDocument/2006/relationships/slide" Target="slides/slide12.xml"/><Relationship Id="rId39" Type="http://schemas.openxmlformats.org/officeDocument/2006/relationships/font" Target="fonts/LexendSemiBold-bold.fntdata"/><Relationship Id="rId16" Type="http://schemas.openxmlformats.org/officeDocument/2006/relationships/slide" Target="slides/slide11.xml"/><Relationship Id="rId38" Type="http://schemas.openxmlformats.org/officeDocument/2006/relationships/font" Target="fonts/LexendSemiBold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" name="Google Shape;13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BR"/>
              <a:t>David: pode citar que Stallman fundou a Free Software Foundation, que gerencia as versões da licença GPL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8" name="Google Shape;14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d547a3f55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d547a3f55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d547a3f55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d547a3f55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David: A ordem de explicação Windows -&gt; macOS -&gt; Unix foi escolhida levando em consideração a familiaridade dos calouros. A citação do BSD/Unix no slide do macOS serve como um gancho para explicar o Unix, que será importante na explicação do GNU/Linux.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>
                <a:solidFill>
                  <a:schemeClr val="dk1"/>
                </a:solidFill>
              </a:rPr>
              <a:t>David: comentar -&gt;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BR"/>
              <a:t>Vários sistemas operacionais existentes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BR"/>
              <a:t>SOs diferentes para arquiteturas diferentes (Computador x86, Celular ARM)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t-BR"/>
              <a:t>Abrir link da árvore de SOs e comentar sobre a diversidade de SOs disponíveis e suas hierarquias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/>
              <a:t>Abstrai acesso aos componentes físicos, gerencia recursos.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170df4ca4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170df4ca4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1"/>
          <p:cNvSpPr/>
          <p:nvPr/>
        </p:nvSpPr>
        <p:spPr>
          <a:xfrm>
            <a:off x="-85375" y="0"/>
            <a:ext cx="11412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81"/>
          <p:cNvSpPr txBox="1"/>
          <p:nvPr>
            <p:ph type="ctrTitle"/>
          </p:nvPr>
        </p:nvSpPr>
        <p:spPr>
          <a:xfrm>
            <a:off x="1203150" y="496800"/>
            <a:ext cx="4836000" cy="20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Lexend"/>
              <a:buNone/>
              <a:defRPr sz="4200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12" name="Google Shape;12;p81"/>
          <p:cNvSpPr txBox="1"/>
          <p:nvPr>
            <p:ph idx="1" type="subTitle"/>
          </p:nvPr>
        </p:nvSpPr>
        <p:spPr>
          <a:xfrm>
            <a:off x="1176000" y="3011125"/>
            <a:ext cx="48630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exend"/>
              <a:buNone/>
              <a:defRPr sz="2400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pic>
        <p:nvPicPr>
          <p:cNvPr id="13" name="Google Shape;13;p81"/>
          <p:cNvPicPr preferRelativeResize="0"/>
          <p:nvPr/>
        </p:nvPicPr>
        <p:blipFill rotWithShape="1">
          <a:blip r:embed="rId2">
            <a:alphaModFix/>
          </a:blip>
          <a:srcRect b="14313" l="16751" r="17914" t="14794"/>
          <a:stretch/>
        </p:blipFill>
        <p:spPr>
          <a:xfrm>
            <a:off x="7161626" y="1904440"/>
            <a:ext cx="1833899" cy="220878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81"/>
          <p:cNvSpPr/>
          <p:nvPr/>
        </p:nvSpPr>
        <p:spPr>
          <a:xfrm>
            <a:off x="7176400" y="4225800"/>
            <a:ext cx="1833900" cy="11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98106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81"/>
          <p:cNvSpPr txBox="1"/>
          <p:nvPr/>
        </p:nvSpPr>
        <p:spPr>
          <a:xfrm>
            <a:off x="7688725" y="4339800"/>
            <a:ext cx="13215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pt-BR" sz="3000" u="none" cap="none" strike="noStrike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2024</a:t>
            </a:r>
            <a:endParaRPr b="1" i="0" sz="3000" u="none" cap="none" strike="noStrike">
              <a:solidFill>
                <a:schemeClr val="accen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exend Light"/>
              <a:buNone/>
              <a:defRPr sz="2000">
                <a:latin typeface="Lexend Light"/>
                <a:ea typeface="Lexend Light"/>
                <a:cs typeface="Lexend Light"/>
                <a:sym typeface="Lexend Light"/>
              </a:defRPr>
            </a:lvl1pPr>
          </a:lstStyle>
          <a:p/>
        </p:txBody>
      </p:sp>
      <p:sp>
        <p:nvSpPr>
          <p:cNvPr id="60" name="Google Shape;60;p9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_1">
  <p:cSld name="TITLE_AND_TWO_COLUMNS_1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170df4ca4b_0_6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65" name="Google Shape;65;g3170df4ca4b_0_64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exend SemiBold"/>
              <a:buNone/>
              <a:defRPr b="0" sz="2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66" name="Google Shape;66;g3170df4ca4b_0_64"/>
          <p:cNvSpPr/>
          <p:nvPr/>
        </p:nvSpPr>
        <p:spPr>
          <a:xfrm>
            <a:off x="347550" y="854175"/>
            <a:ext cx="18564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g3170df4ca4b_0_64"/>
          <p:cNvSpPr/>
          <p:nvPr/>
        </p:nvSpPr>
        <p:spPr>
          <a:xfrm>
            <a:off x="-85375" y="0"/>
            <a:ext cx="4734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g3170df4ca4b_0_64"/>
          <p:cNvSpPr txBox="1"/>
          <p:nvPr>
            <p:ph idx="1" type="body"/>
          </p:nvPr>
        </p:nvSpPr>
        <p:spPr>
          <a:xfrm>
            <a:off x="526100" y="15638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69" name="Google Shape;69;g3170df4ca4b_0_64"/>
          <p:cNvSpPr txBox="1"/>
          <p:nvPr>
            <p:ph idx="2" type="body"/>
          </p:nvPr>
        </p:nvSpPr>
        <p:spPr>
          <a:xfrm>
            <a:off x="5043969" y="1566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seção">
  <p:cSld name="CUSTOM_1">
    <p:bg>
      <p:bgPr>
        <a:solidFill>
          <a:schemeClr val="accent6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4"/>
          <p:cNvSpPr/>
          <p:nvPr/>
        </p:nvSpPr>
        <p:spPr>
          <a:xfrm>
            <a:off x="-85375" y="0"/>
            <a:ext cx="60327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84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exend Medium"/>
              <a:buNone/>
              <a:defRPr b="0">
                <a:solidFill>
                  <a:schemeClr val="lt1"/>
                </a:solidFill>
                <a:latin typeface="Lexend Medium"/>
                <a:ea typeface="Lexend Medium"/>
                <a:cs typeface="Lexend Medium"/>
                <a:sym typeface="Lexend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84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9200"/>
              <a:buFont typeface="Lexend"/>
              <a:buNone/>
              <a:defRPr b="1" sz="9200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85"/>
          <p:cNvSpPr txBox="1"/>
          <p:nvPr>
            <p:ph type="title"/>
          </p:nvPr>
        </p:nvSpPr>
        <p:spPr>
          <a:xfrm>
            <a:off x="490250" y="526350"/>
            <a:ext cx="66123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Lexend SemiBold"/>
              <a:buNone/>
              <a:defRPr b="0" sz="5100">
                <a:solidFill>
                  <a:schemeClr val="lt1"/>
                </a:solidFill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8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25" name="Google Shape;25;p86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exend SemiBold"/>
              <a:buNone/>
              <a:defRPr b="0" sz="2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/>
        </p:txBody>
      </p:sp>
      <p:sp>
        <p:nvSpPr>
          <p:cNvPr id="26" name="Google Shape;26;p86"/>
          <p:cNvSpPr/>
          <p:nvPr/>
        </p:nvSpPr>
        <p:spPr>
          <a:xfrm>
            <a:off x="347550" y="854175"/>
            <a:ext cx="18564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86"/>
          <p:cNvSpPr/>
          <p:nvPr/>
        </p:nvSpPr>
        <p:spPr>
          <a:xfrm>
            <a:off x="-85375" y="0"/>
            <a:ext cx="4734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86"/>
          <p:cNvSpPr txBox="1"/>
          <p:nvPr>
            <p:ph idx="1" type="body"/>
          </p:nvPr>
        </p:nvSpPr>
        <p:spPr>
          <a:xfrm>
            <a:off x="526100" y="15638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29" name="Google Shape;29;p86"/>
          <p:cNvSpPr txBox="1"/>
          <p:nvPr>
            <p:ph idx="2" type="body"/>
          </p:nvPr>
        </p:nvSpPr>
        <p:spPr>
          <a:xfrm>
            <a:off x="5043969" y="1566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lt1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7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exend SemiBold"/>
              <a:buNone/>
              <a:defRPr b="0" sz="2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2" name="Google Shape;32;p87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exend"/>
              <a:buChar char="●"/>
              <a:defRPr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●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○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exend Light"/>
              <a:buChar char="■"/>
              <a:defRPr>
                <a:solidFill>
                  <a:schemeClr val="dk2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33" name="Google Shape;33;p8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34" name="Google Shape;34;p87"/>
          <p:cNvSpPr/>
          <p:nvPr/>
        </p:nvSpPr>
        <p:spPr>
          <a:xfrm>
            <a:off x="347550" y="854175"/>
            <a:ext cx="18564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87"/>
          <p:cNvSpPr/>
          <p:nvPr/>
        </p:nvSpPr>
        <p:spPr>
          <a:xfrm>
            <a:off x="-85375" y="0"/>
            <a:ext cx="4734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ização">
  <p:cSld name="CUSTOM">
    <p:bg>
      <p:bgPr>
        <a:solidFill>
          <a:schemeClr val="accent6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8"/>
          <p:cNvSpPr/>
          <p:nvPr/>
        </p:nvSpPr>
        <p:spPr>
          <a:xfrm>
            <a:off x="-85375" y="0"/>
            <a:ext cx="9347700" cy="2323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88"/>
          <p:cNvSpPr txBox="1"/>
          <p:nvPr/>
        </p:nvSpPr>
        <p:spPr>
          <a:xfrm>
            <a:off x="194250" y="850700"/>
            <a:ext cx="86730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1" i="0" lang="pt-BR" sz="12500" u="none" cap="none" strike="noStrike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rPr>
              <a:t>Obrigado!</a:t>
            </a:r>
            <a:endParaRPr b="1" i="0" sz="12500" u="none" cap="none" strike="noStrike">
              <a:solidFill>
                <a:schemeClr val="accent3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9" name="Google Shape;39;p88"/>
          <p:cNvSpPr txBox="1"/>
          <p:nvPr/>
        </p:nvSpPr>
        <p:spPr>
          <a:xfrm>
            <a:off x="118050" y="774500"/>
            <a:ext cx="86730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0"/>
              <a:buFont typeface="Arial"/>
              <a:buNone/>
            </a:pPr>
            <a:r>
              <a:rPr b="1" i="0" lang="pt-BR" sz="125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Obrigado!</a:t>
            </a:r>
            <a:endParaRPr b="1" i="0" sz="125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40" name="Google Shape;40;p88"/>
          <p:cNvPicPr preferRelativeResize="0"/>
          <p:nvPr/>
        </p:nvPicPr>
        <p:blipFill rotWithShape="1">
          <a:blip r:embed="rId2">
            <a:alphaModFix/>
          </a:blip>
          <a:srcRect b="26592" l="15156" r="11657" t="25850"/>
          <a:stretch/>
        </p:blipFill>
        <p:spPr>
          <a:xfrm>
            <a:off x="276641" y="3126571"/>
            <a:ext cx="3793808" cy="185532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8"/>
          <p:cNvSpPr/>
          <p:nvPr/>
        </p:nvSpPr>
        <p:spPr>
          <a:xfrm>
            <a:off x="6940500" y="3354995"/>
            <a:ext cx="2203500" cy="122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88"/>
          <p:cNvSpPr txBox="1"/>
          <p:nvPr/>
        </p:nvSpPr>
        <p:spPr>
          <a:xfrm>
            <a:off x="7015200" y="3481470"/>
            <a:ext cx="2054100" cy="9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pet.inf.ufpr.br</a:t>
            </a:r>
            <a:endParaRPr b="0" i="0" sz="16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pet@inf.ufpr.br</a:t>
            </a:r>
            <a:endParaRPr b="0" i="0" sz="16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pt-BR" sz="1600" u="none" cap="none" strike="noStrike">
                <a:solidFill>
                  <a:schemeClr val="accent6"/>
                </a:solidFill>
                <a:latin typeface="Lexend"/>
                <a:ea typeface="Lexend"/>
                <a:cs typeface="Lexend"/>
                <a:sym typeface="Lexend"/>
              </a:rPr>
              <a:t>@petcompufpr</a:t>
            </a:r>
            <a:endParaRPr b="0" i="0" sz="16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6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9"/>
          <p:cNvSpPr/>
          <p:nvPr/>
        </p:nvSpPr>
        <p:spPr>
          <a:xfrm>
            <a:off x="-85375" y="0"/>
            <a:ext cx="11412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89"/>
          <p:cNvSpPr txBox="1"/>
          <p:nvPr>
            <p:ph type="ctrTitle"/>
          </p:nvPr>
        </p:nvSpPr>
        <p:spPr>
          <a:xfrm>
            <a:off x="1203150" y="496800"/>
            <a:ext cx="4836000" cy="207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200"/>
              <a:buFont typeface="Lexend"/>
              <a:buNone/>
              <a:defRPr sz="4200">
                <a:solidFill>
                  <a:schemeClr val="accent3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Font typeface="Lexend"/>
              <a:buNone/>
              <a:defRPr sz="42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8" name="Google Shape;48;p90"/>
          <p:cNvSpPr txBox="1"/>
          <p:nvPr>
            <p:ph type="title"/>
          </p:nvPr>
        </p:nvSpPr>
        <p:spPr>
          <a:xfrm>
            <a:off x="564900" y="1446375"/>
            <a:ext cx="8520600" cy="16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Lexend SemiBold"/>
              <a:buNone/>
              <a:defRPr b="0" sz="3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9" name="Google Shape;49;p90"/>
          <p:cNvSpPr/>
          <p:nvPr/>
        </p:nvSpPr>
        <p:spPr>
          <a:xfrm>
            <a:off x="349200" y="2943975"/>
            <a:ext cx="25152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90"/>
          <p:cNvSpPr/>
          <p:nvPr/>
        </p:nvSpPr>
        <p:spPr>
          <a:xfrm>
            <a:off x="-85375" y="0"/>
            <a:ext cx="4734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1"/>
          <p:cNvSpPr/>
          <p:nvPr/>
        </p:nvSpPr>
        <p:spPr>
          <a:xfrm>
            <a:off x="4688425" y="-19350"/>
            <a:ext cx="4767900" cy="5182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91"/>
          <p:cNvSpPr txBox="1"/>
          <p:nvPr>
            <p:ph idx="1" type="subTitle"/>
          </p:nvPr>
        </p:nvSpPr>
        <p:spPr>
          <a:xfrm>
            <a:off x="265500" y="31500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 Light"/>
              <a:buNone/>
              <a:defRPr sz="2100"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4" name="Google Shape;54;p9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5" name="Google Shape;55;p91"/>
          <p:cNvSpPr txBox="1"/>
          <p:nvPr>
            <p:ph idx="2" type="body"/>
          </p:nvPr>
        </p:nvSpPr>
        <p:spPr>
          <a:xfrm>
            <a:off x="4989644" y="906700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exend"/>
              <a:buChar char="●"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○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■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●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○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■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●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○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exend Light"/>
              <a:buChar char="■"/>
              <a:defRPr>
                <a:solidFill>
                  <a:schemeClr val="lt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56" name="Google Shape;56;p91"/>
          <p:cNvSpPr/>
          <p:nvPr/>
        </p:nvSpPr>
        <p:spPr>
          <a:xfrm>
            <a:off x="4989650" y="4551050"/>
            <a:ext cx="1856400" cy="137700"/>
          </a:xfrm>
          <a:prstGeom prst="rect">
            <a:avLst/>
          </a:prstGeom>
          <a:solidFill>
            <a:srgbClr val="95DE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91"/>
          <p:cNvSpPr txBox="1"/>
          <p:nvPr>
            <p:ph type="title"/>
          </p:nvPr>
        </p:nvSpPr>
        <p:spPr>
          <a:xfrm>
            <a:off x="311700" y="403650"/>
            <a:ext cx="3952800" cy="25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Font typeface="Lexend SemiBold"/>
              <a:buNone/>
              <a:defRPr b="0" sz="3800">
                <a:latin typeface="Lexend SemiBold"/>
                <a:ea typeface="Lexend SemiBold"/>
                <a:cs typeface="Lexend SemiBold"/>
                <a:sym typeface="Lexend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l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0"/>
          <p:cNvSpPr txBox="1"/>
          <p:nvPr>
            <p:ph type="title"/>
          </p:nvPr>
        </p:nvSpPr>
        <p:spPr>
          <a:xfrm>
            <a:off x="311700" y="445025"/>
            <a:ext cx="85206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b="1" i="0" sz="30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Relationship Id="rId4" Type="http://schemas.openxmlformats.org/officeDocument/2006/relationships/image" Target="../media/image9.png"/><Relationship Id="rId5" Type="http://schemas.openxmlformats.org/officeDocument/2006/relationships/image" Target="../media/image24.png"/><Relationship Id="rId6" Type="http://schemas.openxmlformats.org/officeDocument/2006/relationships/image" Target="../media/image17.png"/><Relationship Id="rId7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gif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eylenburg.github.io/pics/Eylenburg_Operating_System_Timeline_Family_Tree.svg" TargetMode="External"/><Relationship Id="rId4" Type="http://schemas.openxmlformats.org/officeDocument/2006/relationships/image" Target="../media/image31.png"/><Relationship Id="rId9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15.png"/><Relationship Id="rId8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iki.inf.ufpr.br/maziero/doku.php?id=so:start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drive.google.com/file/d/1t26pmRG1A7jVC364yi1Gi75toaThIX2d/view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"/>
          <p:cNvSpPr txBox="1"/>
          <p:nvPr>
            <p:ph type="ctrTitle"/>
          </p:nvPr>
        </p:nvSpPr>
        <p:spPr>
          <a:xfrm>
            <a:off x="1203150" y="496800"/>
            <a:ext cx="4836000" cy="207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pt-BR"/>
              <a:t>Linux</a:t>
            </a:r>
            <a:endParaRPr/>
          </a:p>
        </p:txBody>
      </p:sp>
      <p:sp>
        <p:nvSpPr>
          <p:cNvPr id="75" name="Google Shape;75;p1"/>
          <p:cNvSpPr txBox="1"/>
          <p:nvPr>
            <p:ph idx="1" type="subTitle"/>
          </p:nvPr>
        </p:nvSpPr>
        <p:spPr>
          <a:xfrm>
            <a:off x="1176000" y="3011125"/>
            <a:ext cx="48630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>
                <a:latin typeface="Lexend Medium"/>
                <a:ea typeface="Lexend Medium"/>
                <a:cs typeface="Lexend Medium"/>
                <a:sym typeface="Lexend Medium"/>
              </a:rPr>
              <a:t>Apresentação - </a:t>
            </a:r>
            <a:r>
              <a:rPr lang="pt-BR">
                <a:latin typeface="Lexend Medium"/>
                <a:ea typeface="Lexend Medium"/>
                <a:cs typeface="Lexend Medium"/>
                <a:sym typeface="Lexend Medium"/>
              </a:rPr>
              <a:t>Teoria</a:t>
            </a:r>
            <a:endParaRPr>
              <a:latin typeface="Lexend Medium"/>
              <a:ea typeface="Lexend Medium"/>
              <a:cs typeface="Lexend Medium"/>
              <a:sym typeface="Lexend Medium"/>
            </a:endParaRPr>
          </a:p>
        </p:txBody>
      </p:sp>
      <p:sp>
        <p:nvSpPr>
          <p:cNvPr id="76" name="Google Shape;76;p1"/>
          <p:cNvSpPr txBox="1"/>
          <p:nvPr>
            <p:ph idx="1" type="subTitle"/>
          </p:nvPr>
        </p:nvSpPr>
        <p:spPr>
          <a:xfrm>
            <a:off x="4234575" y="49800"/>
            <a:ext cx="48630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 sz="1800">
                <a:solidFill>
                  <a:schemeClr val="accent3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SIEPE 2024</a:t>
            </a:r>
            <a:endParaRPr sz="1800">
              <a:solidFill>
                <a:schemeClr val="accent3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77" name="Google Shape;77;p1"/>
          <p:cNvSpPr txBox="1"/>
          <p:nvPr>
            <p:ph idx="1" type="subTitle"/>
          </p:nvPr>
        </p:nvSpPr>
        <p:spPr>
          <a:xfrm>
            <a:off x="1245375" y="4159925"/>
            <a:ext cx="4863000" cy="8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pt-BR" sz="1800">
                <a:solidFill>
                  <a:schemeClr val="accent1"/>
                </a:solidFill>
              </a:rPr>
              <a:t>Login:  siepe</a:t>
            </a:r>
            <a:r>
              <a:rPr b="1" lang="pt-BR" sz="1800">
                <a:solidFill>
                  <a:schemeClr val="accent3"/>
                </a:solidFill>
              </a:rPr>
              <a:t>X</a:t>
            </a:r>
            <a:endParaRPr b="1" sz="1800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pt-BR" sz="1800">
                <a:solidFill>
                  <a:schemeClr val="accent1"/>
                </a:solidFill>
              </a:rPr>
              <a:t>Senha: Siepe#</a:t>
            </a:r>
            <a:r>
              <a:rPr b="1" lang="pt-BR" sz="1800">
                <a:solidFill>
                  <a:schemeClr val="accent3"/>
                </a:solidFill>
              </a:rPr>
              <a:t>X</a:t>
            </a:r>
            <a:endParaRPr b="1" sz="1800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/>
          <p:nvPr>
            <p:ph type="title"/>
          </p:nvPr>
        </p:nvSpPr>
        <p:spPr>
          <a:xfrm>
            <a:off x="526100" y="23512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Free Software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2" name="Google Shape;142;p17"/>
          <p:cNvSpPr txBox="1"/>
          <p:nvPr>
            <p:ph idx="1" type="body"/>
          </p:nvPr>
        </p:nvSpPr>
        <p:spPr>
          <a:xfrm>
            <a:off x="526100" y="1387575"/>
            <a:ext cx="5615100" cy="3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“meios técnicos para um fim </a:t>
            </a:r>
            <a:r>
              <a:rPr b="1" lang="pt-BR" sz="1400"/>
              <a:t>social</a:t>
            </a:r>
            <a:r>
              <a:rPr lang="pt-BR" sz="1400"/>
              <a:t>”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i="1" lang="pt-BR" sz="1400"/>
              <a:t>Free</a:t>
            </a:r>
            <a:r>
              <a:rPr lang="pt-BR" sz="1400"/>
              <a:t> não está para gratuito, mas para </a:t>
            </a:r>
            <a:r>
              <a:rPr b="1" lang="pt-BR" sz="1400"/>
              <a:t>livre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Liberdades fundamentais:</a:t>
            </a:r>
            <a:endParaRPr sz="1400"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pt-BR"/>
              <a:t>Poder utilizar um software para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qualquer</a:t>
            </a:r>
            <a:r>
              <a:rPr lang="pt-BR"/>
              <a:t> propósito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pt-BR"/>
              <a:t>Poder estudar o código e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modificá-lo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pt-BR"/>
              <a:t>Poder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redistribuir</a:t>
            </a:r>
            <a:r>
              <a:rPr lang="pt-BR"/>
              <a:t> cópias, cobrando ou não</a:t>
            </a:r>
            <a:endParaRPr/>
          </a:p>
          <a:p>
            <a:pPr indent="-3175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</a:pPr>
            <a:r>
              <a:rPr lang="pt-BR"/>
              <a:t>Poder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distribuir</a:t>
            </a:r>
            <a:r>
              <a:rPr lang="pt-BR"/>
              <a:t> cópias de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sua</a:t>
            </a:r>
            <a:r>
              <a:rPr lang="pt-BR"/>
              <a:t> versão modificada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Ou seja, acesso ao </a:t>
            </a:r>
            <a:r>
              <a:rPr b="1" lang="pt-BR" sz="1400"/>
              <a:t>código-fonte </a:t>
            </a:r>
            <a:r>
              <a:rPr lang="pt-BR" sz="1400"/>
              <a:t>(</a:t>
            </a:r>
            <a:r>
              <a:rPr i="1" lang="pt-BR" sz="1400"/>
              <a:t>open-source</a:t>
            </a:r>
            <a:r>
              <a:rPr lang="pt-BR" sz="1400"/>
              <a:t>)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💡 Pesquise sobre o </a:t>
            </a:r>
            <a:r>
              <a:rPr b="1" lang="pt-BR" sz="1400"/>
              <a:t>movimento software livre</a:t>
            </a:r>
            <a:r>
              <a:rPr lang="pt-BR" sz="1400"/>
              <a:t> e o </a:t>
            </a:r>
            <a:r>
              <a:rPr b="1" lang="pt-BR" sz="1400"/>
              <a:t>Manifesto GNU</a:t>
            </a:r>
            <a:endParaRPr i="1" sz="1400"/>
          </a:p>
        </p:txBody>
      </p:sp>
      <p:pic>
        <p:nvPicPr>
          <p:cNvPr id="143" name="Google Shape;14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9640" y="1387575"/>
            <a:ext cx="2414976" cy="31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7"/>
          <p:cNvSpPr txBox="1"/>
          <p:nvPr/>
        </p:nvSpPr>
        <p:spPr>
          <a:xfrm>
            <a:off x="6398763" y="4605450"/>
            <a:ext cx="2415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pt-BR" sz="11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Richard Stallman</a:t>
            </a:r>
            <a:endParaRPr b="0" i="0" sz="1100" u="none" cap="none" strike="noStrike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45" name="Google Shape;14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98775" y="389700"/>
            <a:ext cx="2414976" cy="2817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Vantagens do GNU/Linux</a:t>
            </a:r>
            <a:endParaRPr/>
          </a:p>
        </p:txBody>
      </p:sp>
      <p:sp>
        <p:nvSpPr>
          <p:cNvPr id="151" name="Google Shape;151;p28"/>
          <p:cNvSpPr txBox="1"/>
          <p:nvPr>
            <p:ph idx="1" type="body"/>
          </p:nvPr>
        </p:nvSpPr>
        <p:spPr>
          <a:xfrm>
            <a:off x="526100" y="1563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Gratuito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Mais seguro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Código-livre, que permite a comunidade a checar o código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Mais liberdade para modificações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Melhor ambiente para programação</a:t>
            </a:r>
            <a:endParaRPr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Estatísticas</a:t>
            </a:r>
            <a:endParaRPr/>
          </a:p>
        </p:txBody>
      </p:sp>
      <p:sp>
        <p:nvSpPr>
          <p:cNvPr id="157" name="Google Shape;157;p29"/>
          <p:cNvSpPr txBox="1"/>
          <p:nvPr>
            <p:ph idx="1" type="body"/>
          </p:nvPr>
        </p:nvSpPr>
        <p:spPr>
          <a:xfrm>
            <a:off x="526100" y="15638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Os 500 melhores supercomputadores do mundo rodam Linux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85% de todos os smartphones do mundo usam Linux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Dos 25 maiores sites do mundo, 23 são hospedados em servidores que rodam Linux, como Facebook, Youtube e Intel</a:t>
            </a:r>
            <a:endParaRPr sz="1400"/>
          </a:p>
        </p:txBody>
      </p:sp>
      <p:sp>
        <p:nvSpPr>
          <p:cNvPr id="158" name="Google Shape;158;p29"/>
          <p:cNvSpPr txBox="1"/>
          <p:nvPr>
            <p:ph idx="2" type="body"/>
          </p:nvPr>
        </p:nvSpPr>
        <p:spPr>
          <a:xfrm>
            <a:off x="5043969" y="1566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73% dos PCs rodam Windows, 16% macOS e 3,77% Linux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Em PCs de profissionais de computação, Linux chega a mais de 45%</a:t>
            </a:r>
            <a:endParaRPr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/>
          <p:nvPr>
            <p:ph type="title"/>
          </p:nvPr>
        </p:nvSpPr>
        <p:spPr>
          <a:xfrm>
            <a:off x="490250" y="526350"/>
            <a:ext cx="825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pt-BR"/>
              <a:t>Mas quais são os SOs desta família?</a:t>
            </a:r>
            <a:endParaRPr b="1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Distribuições</a:t>
            </a:r>
            <a:endParaRPr/>
          </a:p>
        </p:txBody>
      </p:sp>
      <p:sp>
        <p:nvSpPr>
          <p:cNvPr id="169" name="Google Shape;169;p32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200"/>
              <a:buNone/>
            </a:pPr>
            <a:r>
              <a:rPr lang="pt-BR"/>
              <a:t>2.</a:t>
            </a:r>
            <a:endParaRPr/>
          </a:p>
        </p:txBody>
      </p:sp>
      <p:pic>
        <p:nvPicPr>
          <p:cNvPr id="170" name="Google Shape;170;p32"/>
          <p:cNvPicPr preferRelativeResize="0"/>
          <p:nvPr/>
        </p:nvPicPr>
        <p:blipFill rotWithShape="1">
          <a:blip r:embed="rId3">
            <a:alphaModFix/>
          </a:blip>
          <a:srcRect b="0" l="0" r="25678" t="0"/>
          <a:stretch/>
        </p:blipFill>
        <p:spPr>
          <a:xfrm>
            <a:off x="6061400" y="1563800"/>
            <a:ext cx="2979400" cy="225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Distribuição </a:t>
            </a:r>
            <a:r>
              <a:rPr lang="pt-BR" sz="1800">
                <a:latin typeface="Lexend"/>
                <a:ea typeface="Lexend"/>
                <a:cs typeface="Lexend"/>
                <a:sym typeface="Lexend"/>
              </a:rPr>
              <a:t>ou </a:t>
            </a:r>
            <a:r>
              <a:rPr b="1" lang="pt-BR" sz="1800">
                <a:latin typeface="Lexend"/>
                <a:ea typeface="Lexend"/>
                <a:cs typeface="Lexend"/>
                <a:sym typeface="Lexend"/>
              </a:rPr>
              <a:t>distro</a:t>
            </a:r>
            <a:endParaRPr b="1" sz="18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6" name="Google Shape;176;p33"/>
          <p:cNvSpPr txBox="1"/>
          <p:nvPr>
            <p:ph idx="1" type="body"/>
          </p:nvPr>
        </p:nvSpPr>
        <p:spPr>
          <a:xfrm>
            <a:off x="526100" y="1563875"/>
            <a:ext cx="4518000" cy="3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Qualquer SO</a:t>
            </a:r>
            <a:r>
              <a:rPr lang="pt-BR" sz="1400"/>
              <a:t> que utiliza o kernel Linux e os pacotes do GNU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Adiciona outros programas funcionais para um sistema operacional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Ex: sistema gerenciador de pacotes e interface gráfica</a:t>
            </a:r>
            <a:endParaRPr sz="1400"/>
          </a:p>
        </p:txBody>
      </p:sp>
      <p:sp>
        <p:nvSpPr>
          <p:cNvPr id="177" name="Google Shape;177;p33"/>
          <p:cNvSpPr txBox="1"/>
          <p:nvPr>
            <p:ph idx="2" type="body"/>
          </p:nvPr>
        </p:nvSpPr>
        <p:spPr>
          <a:xfrm>
            <a:off x="5043969" y="1566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S</a:t>
            </a:r>
            <a:r>
              <a:rPr lang="pt-BR" sz="1400"/>
              <a:t>e diferem a partir de softwares que utilizam para compor o sistema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Versões definidas ou ser atualizada constantemente (</a:t>
            </a:r>
            <a:r>
              <a:rPr i="1" lang="pt-BR" sz="1400"/>
              <a:t>rolling-release</a:t>
            </a:r>
            <a:r>
              <a:rPr lang="pt-BR" sz="1400"/>
              <a:t>)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>
            <p:ph type="title"/>
          </p:nvPr>
        </p:nvSpPr>
        <p:spPr>
          <a:xfrm>
            <a:off x="490250" y="526350"/>
            <a:ext cx="66123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</a:pPr>
            <a:r>
              <a:rPr lang="pt-BR"/>
              <a:t>Principais famílias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Debian</a:t>
            </a:r>
            <a:endParaRPr/>
          </a:p>
        </p:txBody>
      </p:sp>
      <p:sp>
        <p:nvSpPr>
          <p:cNvPr id="188" name="Google Shape;188;p35"/>
          <p:cNvSpPr txBox="1"/>
          <p:nvPr>
            <p:ph idx="1" type="body"/>
          </p:nvPr>
        </p:nvSpPr>
        <p:spPr>
          <a:xfrm>
            <a:off x="526100" y="1563875"/>
            <a:ext cx="4462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Sua primeira versão foi lançada em 1993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Por padrão, utiliza o gerenciador de pacotes </a:t>
            </a:r>
            <a:r>
              <a:rPr b="1" lang="pt-BR" sz="1400"/>
              <a:t>apt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Utilizado bastante em servidores, devido a sua estabilidade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Voltados ao usuário comum, visto sua interface amigável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Assim, é família mais popular para o público geral</a:t>
            </a:r>
            <a:endParaRPr sz="1400"/>
          </a:p>
        </p:txBody>
      </p:sp>
      <p:pic>
        <p:nvPicPr>
          <p:cNvPr id="189" name="Google Shape;18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70821" y="606700"/>
            <a:ext cx="1013950" cy="133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82499" y="2577996"/>
            <a:ext cx="184045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10095" y="3857625"/>
            <a:ext cx="2125757" cy="51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13100" y="2535850"/>
            <a:ext cx="1441123" cy="84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8176" y="3660900"/>
            <a:ext cx="830976" cy="81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Arch</a:t>
            </a:r>
            <a:endParaRPr/>
          </a:p>
        </p:txBody>
      </p:sp>
      <p:sp>
        <p:nvSpPr>
          <p:cNvPr id="199" name="Google Shape;199;p37"/>
          <p:cNvSpPr txBox="1"/>
          <p:nvPr>
            <p:ph idx="1" type="body"/>
          </p:nvPr>
        </p:nvSpPr>
        <p:spPr>
          <a:xfrm>
            <a:off x="526100" y="1342100"/>
            <a:ext cx="5580000" cy="36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Lançamento inicial em 2002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Rolling-release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Utiliza o gerenciador de pacotes </a:t>
            </a:r>
            <a:r>
              <a:rPr b="1" lang="pt-BR" sz="1400"/>
              <a:t>pacman</a:t>
            </a:r>
            <a:endParaRPr b="1"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V</a:t>
            </a:r>
            <a:r>
              <a:rPr lang="pt-BR" sz="1400"/>
              <a:t>em com o mínimo de software instalado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Possui a filha </a:t>
            </a:r>
            <a:r>
              <a:rPr b="1" lang="pt-BR" sz="1400"/>
              <a:t>manjaro</a:t>
            </a:r>
            <a:r>
              <a:rPr lang="pt-BR" sz="1400"/>
              <a:t> como um sistema amigável, que possui alguns softwares instalados por padrão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Arch ~ 800 MB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Mint ~ 15GB</a:t>
            </a:r>
            <a:endParaRPr sz="1400"/>
          </a:p>
        </p:txBody>
      </p:sp>
      <p:pic>
        <p:nvPicPr>
          <p:cNvPr id="200" name="Google Shape;20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55675" y="1218573"/>
            <a:ext cx="2433576" cy="80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87013" y="2436101"/>
            <a:ext cx="2570899" cy="59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12400" y="3536450"/>
            <a:ext cx="2120126" cy="73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8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Curiosidade: Android</a:t>
            </a:r>
            <a:endParaRPr/>
          </a:p>
        </p:txBody>
      </p:sp>
      <p:sp>
        <p:nvSpPr>
          <p:cNvPr id="208" name="Google Shape;208;p38"/>
          <p:cNvSpPr txBox="1"/>
          <p:nvPr>
            <p:ph idx="1" type="body"/>
          </p:nvPr>
        </p:nvSpPr>
        <p:spPr>
          <a:xfrm>
            <a:off x="526100" y="1342100"/>
            <a:ext cx="5046000" cy="36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Android é um sistema operacional mobile </a:t>
            </a:r>
            <a:r>
              <a:rPr i="1" lang="pt-BR" sz="1400"/>
              <a:t>open-source </a:t>
            </a:r>
            <a:r>
              <a:rPr lang="pt-BR" sz="1400"/>
              <a:t>desenvolvido principalmente pela Google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N</a:t>
            </a:r>
            <a:r>
              <a:rPr lang="pt-BR" sz="1400"/>
              <a:t>ão é GNU</a:t>
            </a:r>
            <a:r>
              <a:rPr lang="pt-BR" sz="1400"/>
              <a:t>/Linux, pois utiliza uma versão modificada do kernel Linux em seu interior</a:t>
            </a:r>
            <a:endParaRPr sz="1400"/>
          </a:p>
        </p:txBody>
      </p:sp>
      <p:pic>
        <p:nvPicPr>
          <p:cNvPr id="209" name="Google Shape;20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8619" y="441750"/>
            <a:ext cx="3082057" cy="453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47273" y="3411500"/>
            <a:ext cx="1603651" cy="1400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d547a3f556_0_6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PET COMPUTAÇ</a:t>
            </a:r>
            <a:r>
              <a:rPr lang="pt-BR"/>
              <a:t>ÃO</a:t>
            </a:r>
            <a:endParaRPr/>
          </a:p>
        </p:txBody>
      </p:sp>
      <p:sp>
        <p:nvSpPr>
          <p:cNvPr id="83" name="Google Shape;83;g2d547a3f556_0_6"/>
          <p:cNvSpPr txBox="1"/>
          <p:nvPr>
            <p:ph idx="1" type="body"/>
          </p:nvPr>
        </p:nvSpPr>
        <p:spPr>
          <a:xfrm>
            <a:off x="477300" y="1563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b="1" lang="pt-BR" sz="1400">
                <a:solidFill>
                  <a:schemeClr val="accent4"/>
                </a:solidFill>
              </a:rPr>
              <a:t>Programa de Educaç</a:t>
            </a:r>
            <a:r>
              <a:rPr b="1" lang="pt-BR" sz="1400">
                <a:solidFill>
                  <a:schemeClr val="accent4"/>
                </a:solidFill>
              </a:rPr>
              <a:t>ão Tutorial (PET)</a:t>
            </a:r>
            <a:endParaRPr b="1" sz="1400">
              <a:solidFill>
                <a:schemeClr val="accent4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Atualmente com 14 membros, sendo </a:t>
            </a:r>
            <a:r>
              <a:rPr lang="pt-BR" sz="1400" u="sng"/>
              <a:t>12 bolsistas</a:t>
            </a:r>
            <a:r>
              <a:rPr lang="pt-BR" sz="1400"/>
              <a:t> e </a:t>
            </a:r>
            <a:r>
              <a:rPr lang="pt-BR" sz="1400" u="sng"/>
              <a:t>2 não bolsistas</a:t>
            </a:r>
            <a:r>
              <a:rPr lang="pt-BR" sz="1400"/>
              <a:t>;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Formados por alunos de Ciência da Computação mentorados por um tutor;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pt-BR" sz="1400"/>
              <a:t>PILARES EM:</a:t>
            </a:r>
            <a:endParaRPr sz="1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pt-BR" sz="1400"/>
              <a:t>Pesquisa</a:t>
            </a:r>
            <a:endParaRPr sz="1400"/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pt-BR" sz="1400"/>
              <a:t>Ensino </a:t>
            </a:r>
            <a:endParaRPr sz="1400"/>
          </a:p>
          <a:p>
            <a:pPr indent="-317500" lvl="0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pt-BR" sz="1400"/>
              <a:t>Extensão</a:t>
            </a:r>
            <a:endParaRPr sz="14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9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Interface Gráfica</a:t>
            </a:r>
            <a:endParaRPr/>
          </a:p>
        </p:txBody>
      </p:sp>
      <p:sp>
        <p:nvSpPr>
          <p:cNvPr id="216" name="Google Shape;216;p39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200"/>
              <a:buNone/>
            </a:pPr>
            <a:r>
              <a:rPr lang="pt-BR"/>
              <a:t>3.</a:t>
            </a:r>
            <a:endParaRPr/>
          </a:p>
        </p:txBody>
      </p:sp>
      <p:pic>
        <p:nvPicPr>
          <p:cNvPr id="217" name="Google Shape;217;p39"/>
          <p:cNvPicPr preferRelativeResize="0"/>
          <p:nvPr/>
        </p:nvPicPr>
        <p:blipFill rotWithShape="1">
          <a:blip r:embed="rId3">
            <a:alphaModFix/>
          </a:blip>
          <a:srcRect b="0" l="17543" r="9446" t="0"/>
          <a:stretch/>
        </p:blipFill>
        <p:spPr>
          <a:xfrm>
            <a:off x="6121350" y="1593225"/>
            <a:ext cx="2846200" cy="219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0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GUI </a:t>
            </a:r>
            <a:r>
              <a:rPr b="1" lang="pt-BR" sz="1800">
                <a:latin typeface="Lexend"/>
                <a:ea typeface="Lexend"/>
                <a:cs typeface="Lexend"/>
                <a:sym typeface="Lexend"/>
              </a:rPr>
              <a:t>G</a:t>
            </a:r>
            <a:r>
              <a:rPr lang="pt-BR" sz="1800">
                <a:latin typeface="Lexend"/>
                <a:ea typeface="Lexend"/>
                <a:cs typeface="Lexend"/>
                <a:sym typeface="Lexend"/>
              </a:rPr>
              <a:t>raphical </a:t>
            </a:r>
            <a:r>
              <a:rPr b="1" lang="pt-BR" sz="1800">
                <a:latin typeface="Lexend"/>
                <a:ea typeface="Lexend"/>
                <a:cs typeface="Lexend"/>
                <a:sym typeface="Lexend"/>
              </a:rPr>
              <a:t>U</a:t>
            </a:r>
            <a:r>
              <a:rPr lang="pt-BR" sz="1800">
                <a:latin typeface="Lexend"/>
                <a:ea typeface="Lexend"/>
                <a:cs typeface="Lexend"/>
                <a:sym typeface="Lexend"/>
              </a:rPr>
              <a:t>ser </a:t>
            </a:r>
            <a:r>
              <a:rPr b="1" lang="pt-BR" sz="1800">
                <a:latin typeface="Lexend"/>
                <a:ea typeface="Lexend"/>
                <a:cs typeface="Lexend"/>
                <a:sym typeface="Lexend"/>
              </a:rPr>
              <a:t>I</a:t>
            </a:r>
            <a:r>
              <a:rPr lang="pt-BR" sz="1800">
                <a:latin typeface="Lexend"/>
                <a:ea typeface="Lexend"/>
                <a:cs typeface="Lexend"/>
                <a:sym typeface="Lexend"/>
              </a:rPr>
              <a:t>nterface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23" name="Google Shape;223;p40"/>
          <p:cNvSpPr txBox="1"/>
          <p:nvPr>
            <p:ph idx="1" type="body"/>
          </p:nvPr>
        </p:nvSpPr>
        <p:spPr>
          <a:xfrm>
            <a:off x="526100" y="1563875"/>
            <a:ext cx="4807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Interface visual 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Interage com os dispositivos através de componentes gráficos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Alternativa ao </a:t>
            </a:r>
            <a:r>
              <a:rPr b="1" lang="pt-BR" sz="1400"/>
              <a:t>CLI </a:t>
            </a:r>
            <a:r>
              <a:rPr lang="pt-BR" sz="1400"/>
              <a:t>(</a:t>
            </a:r>
            <a:r>
              <a:rPr i="1" lang="pt-BR" sz="1400"/>
              <a:t>command-line interface</a:t>
            </a:r>
            <a:r>
              <a:rPr lang="pt-BR" sz="1400"/>
              <a:t>)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Menor curva de aprendizagem em relação a comandos por texto</a:t>
            </a:r>
            <a:endParaRPr sz="1400"/>
          </a:p>
        </p:txBody>
      </p:sp>
      <p:pic>
        <p:nvPicPr>
          <p:cNvPr id="224" name="Google Shape;22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2950" y="1167175"/>
            <a:ext cx="2416364" cy="362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2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Terminal e Shell</a:t>
            </a:r>
            <a:endParaRPr/>
          </a:p>
        </p:txBody>
      </p:sp>
      <p:sp>
        <p:nvSpPr>
          <p:cNvPr id="230" name="Google Shape;230;p52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200"/>
              <a:buNone/>
            </a:pPr>
            <a:r>
              <a:rPr lang="pt-BR"/>
              <a:t>4.</a:t>
            </a:r>
            <a:endParaRPr/>
          </a:p>
        </p:txBody>
      </p:sp>
      <p:pic>
        <p:nvPicPr>
          <p:cNvPr id="231" name="Google Shape;231;p52"/>
          <p:cNvPicPr preferRelativeResize="0"/>
          <p:nvPr/>
        </p:nvPicPr>
        <p:blipFill rotWithShape="1">
          <a:blip r:embed="rId3">
            <a:alphaModFix/>
          </a:blip>
          <a:srcRect b="0" l="12690" r="20308" t="0"/>
          <a:stretch/>
        </p:blipFill>
        <p:spPr>
          <a:xfrm>
            <a:off x="6102075" y="1488438"/>
            <a:ext cx="2865475" cy="240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3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CLI </a:t>
            </a:r>
            <a:r>
              <a:rPr b="1" lang="pt-BR" sz="1800">
                <a:latin typeface="Lexend"/>
                <a:ea typeface="Lexend"/>
                <a:cs typeface="Lexend"/>
                <a:sym typeface="Lexend"/>
              </a:rPr>
              <a:t>C</a:t>
            </a:r>
            <a:r>
              <a:rPr lang="pt-BR" sz="1800">
                <a:latin typeface="Lexend"/>
                <a:ea typeface="Lexend"/>
                <a:cs typeface="Lexend"/>
                <a:sym typeface="Lexend"/>
              </a:rPr>
              <a:t>ommand-</a:t>
            </a:r>
            <a:r>
              <a:rPr b="1" lang="pt-BR" sz="1800">
                <a:latin typeface="Lexend"/>
                <a:ea typeface="Lexend"/>
                <a:cs typeface="Lexend"/>
                <a:sym typeface="Lexend"/>
              </a:rPr>
              <a:t>L</a:t>
            </a:r>
            <a:r>
              <a:rPr lang="pt-BR" sz="1800">
                <a:latin typeface="Lexend"/>
                <a:ea typeface="Lexend"/>
                <a:cs typeface="Lexend"/>
                <a:sym typeface="Lexend"/>
              </a:rPr>
              <a:t>ine </a:t>
            </a:r>
            <a:r>
              <a:rPr b="1" lang="pt-BR" sz="1800">
                <a:latin typeface="Lexend"/>
                <a:ea typeface="Lexend"/>
                <a:cs typeface="Lexend"/>
                <a:sym typeface="Lexend"/>
              </a:rPr>
              <a:t>I</a:t>
            </a:r>
            <a:r>
              <a:rPr lang="pt-BR" sz="1800">
                <a:latin typeface="Lexend"/>
                <a:ea typeface="Lexend"/>
                <a:cs typeface="Lexend"/>
                <a:sym typeface="Lexend"/>
              </a:rPr>
              <a:t>nterface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37" name="Google Shape;237;p53"/>
          <p:cNvSpPr txBox="1"/>
          <p:nvPr>
            <p:ph idx="1" type="body"/>
          </p:nvPr>
        </p:nvSpPr>
        <p:spPr>
          <a:xfrm>
            <a:off x="526100" y="1563875"/>
            <a:ext cx="4294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Interface que recebe </a:t>
            </a:r>
            <a:r>
              <a:rPr b="1" lang="pt-BR" sz="1400"/>
              <a:t>comandos</a:t>
            </a:r>
            <a:r>
              <a:rPr lang="pt-BR" sz="1400"/>
              <a:t> do usuário em forma de linhas de texto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Através de comandos, o usuário pode alterar o ambiente e utilizar programas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Maior poder de automatização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Mais rapidez para executar tarefas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… mais difícil para usuários leigos?</a:t>
            </a:r>
            <a:endParaRPr sz="1400"/>
          </a:p>
        </p:txBody>
      </p:sp>
      <p:pic>
        <p:nvPicPr>
          <p:cNvPr id="238" name="Google Shape;23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91075" y="1563875"/>
            <a:ext cx="3651351" cy="273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8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Shell</a:t>
            </a:r>
            <a:endParaRPr/>
          </a:p>
        </p:txBody>
      </p:sp>
      <p:sp>
        <p:nvSpPr>
          <p:cNvPr id="244" name="Google Shape;244;p58"/>
          <p:cNvSpPr txBox="1"/>
          <p:nvPr>
            <p:ph idx="1" type="body"/>
          </p:nvPr>
        </p:nvSpPr>
        <p:spPr>
          <a:xfrm>
            <a:off x="526100" y="1563875"/>
            <a:ext cx="42873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Software que interpreta comandos de texto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Linguagem de comandos interativa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Linguagem de scripting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É acessada utilizando um emulador de terminal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Ex: gnome terminal, terminator, kitty, st</a:t>
            </a:r>
            <a:endParaRPr sz="1400"/>
          </a:p>
        </p:txBody>
      </p:sp>
      <p:sp>
        <p:nvSpPr>
          <p:cNvPr id="245" name="Google Shape;245;p58"/>
          <p:cNvSpPr txBox="1"/>
          <p:nvPr>
            <p:ph idx="2" type="body"/>
          </p:nvPr>
        </p:nvSpPr>
        <p:spPr>
          <a:xfrm>
            <a:off x="5043969" y="1566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Permite a combinação de diversos comandos (programas)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bash: shell da GNU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zsh: shell que adiciona outras funcionaliades além das presentes no bash</a:t>
            </a:r>
            <a:endParaRPr sz="1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9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t-BR"/>
              <a:t>Dicas e Dual boot</a:t>
            </a:r>
            <a:endParaRPr/>
          </a:p>
        </p:txBody>
      </p:sp>
      <p:sp>
        <p:nvSpPr>
          <p:cNvPr id="251" name="Google Shape;251;p59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200"/>
              <a:buNone/>
            </a:pPr>
            <a:r>
              <a:rPr lang="pt-BR"/>
              <a:t>5.</a:t>
            </a:r>
            <a:endParaRPr/>
          </a:p>
        </p:txBody>
      </p:sp>
      <p:pic>
        <p:nvPicPr>
          <p:cNvPr id="252" name="Google Shape;252;p59"/>
          <p:cNvPicPr preferRelativeResize="0"/>
          <p:nvPr/>
        </p:nvPicPr>
        <p:blipFill rotWithShape="1">
          <a:blip r:embed="rId3">
            <a:alphaModFix/>
          </a:blip>
          <a:srcRect b="0" l="5590" r="26644" t="0"/>
          <a:stretch/>
        </p:blipFill>
        <p:spPr>
          <a:xfrm>
            <a:off x="6149975" y="1226062"/>
            <a:ext cx="2845700" cy="269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0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Arch Linux Wiki </a:t>
            </a:r>
            <a:r>
              <a:rPr lang="pt-BR" sz="1400">
                <a:solidFill>
                  <a:schemeClr val="accent3"/>
                </a:solidFill>
              </a:rPr>
              <a:t>wiki.archlinux.org</a:t>
            </a:r>
            <a:endParaRPr sz="1400">
              <a:solidFill>
                <a:schemeClr val="accent3"/>
              </a:solidFill>
            </a:endParaRPr>
          </a:p>
        </p:txBody>
      </p:sp>
      <p:sp>
        <p:nvSpPr>
          <p:cNvPr id="258" name="Google Shape;258;p60"/>
          <p:cNvSpPr txBox="1"/>
          <p:nvPr>
            <p:ph idx="1" type="body"/>
          </p:nvPr>
        </p:nvSpPr>
        <p:spPr>
          <a:xfrm>
            <a:off x="526100" y="1563875"/>
            <a:ext cx="4230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Maior wiki sobre assuntos relacionados ao Linux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Mantida pela comunidade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Traduzida para várias línguas</a:t>
            </a:r>
            <a:endParaRPr sz="1400"/>
          </a:p>
        </p:txBody>
      </p:sp>
      <p:pic>
        <p:nvPicPr>
          <p:cNvPr id="259" name="Google Shape;259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2325" y="1360150"/>
            <a:ext cx="3788316" cy="362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1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Dual boot — Linux e Windows</a:t>
            </a:r>
            <a:endParaRPr/>
          </a:p>
        </p:txBody>
      </p:sp>
      <p:sp>
        <p:nvSpPr>
          <p:cNvPr id="265" name="Google Shape;265;p61"/>
          <p:cNvSpPr txBox="1"/>
          <p:nvPr>
            <p:ph idx="1" type="body"/>
          </p:nvPr>
        </p:nvSpPr>
        <p:spPr>
          <a:xfrm>
            <a:off x="526100" y="15638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Instalação de </a:t>
            </a:r>
            <a:r>
              <a:rPr b="1" lang="pt-BR" sz="1400"/>
              <a:t>dois (ou mais)</a:t>
            </a:r>
            <a:r>
              <a:rPr lang="pt-BR" sz="1400"/>
              <a:t> sistemas operacionais em um computador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Seleção do sistema operacional será feita </a:t>
            </a:r>
            <a:r>
              <a:rPr b="1" lang="pt-BR" sz="1400"/>
              <a:t>durante o boot</a:t>
            </a:r>
            <a:r>
              <a:rPr lang="pt-BR" sz="1400"/>
              <a:t> do computador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b="1" lang="pt-BR" sz="1400"/>
              <a:t>Não</a:t>
            </a:r>
            <a:r>
              <a:rPr lang="pt-BR" sz="1400"/>
              <a:t> divide o processamento ou memória do seu computador</a:t>
            </a:r>
            <a:endParaRPr sz="1400"/>
          </a:p>
          <a:p>
            <a:pPr indent="-3175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Recomendamos Mint ou Ubuntu</a:t>
            </a:r>
            <a:endParaRPr sz="1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d547a3f556_0_0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Divis</a:t>
            </a:r>
            <a:r>
              <a:rPr lang="pt-BR"/>
              <a:t>ão da Oficina - Duração total: </a:t>
            </a:r>
            <a:r>
              <a:rPr b="1" lang="pt-BR">
                <a:solidFill>
                  <a:schemeClr val="accent1"/>
                </a:solidFill>
                <a:latin typeface="Lexend"/>
                <a:ea typeface="Lexend"/>
                <a:cs typeface="Lexend"/>
                <a:sym typeface="Lexend"/>
              </a:rPr>
              <a:t>4 horas</a:t>
            </a:r>
            <a:endParaRPr b="1">
              <a:solidFill>
                <a:schemeClr val="accen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9" name="Google Shape;89;g2d547a3f556_0_0"/>
          <p:cNvSpPr txBox="1"/>
          <p:nvPr>
            <p:ph idx="1" type="body"/>
          </p:nvPr>
        </p:nvSpPr>
        <p:spPr>
          <a:xfrm>
            <a:off x="777000" y="1382675"/>
            <a:ext cx="6074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solidFill>
                <a:schemeClr val="accent4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Apresentação + Teoria (30 min);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Básico (45 min);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Ex Básico (15 min);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Intermediário (45 min);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Ex Intermediário (15 min);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0" name="Google Shape;90;g2d547a3f556_0_0"/>
          <p:cNvSpPr txBox="1"/>
          <p:nvPr>
            <p:ph idx="2" type="body"/>
          </p:nvPr>
        </p:nvSpPr>
        <p:spPr>
          <a:xfrm>
            <a:off x="5144094" y="13826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lang="pt-BR">
                <a:solidFill>
                  <a:srgbClr val="FF0000"/>
                </a:solidFill>
              </a:rPr>
              <a:t>INTERVALO (15 min);</a:t>
            </a:r>
            <a:endParaRPr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Avançado (45 min);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Ex Avançado (15 min);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Encerramento (15 min).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/>
          <p:nvPr>
            <p:ph type="title"/>
          </p:nvPr>
        </p:nvSpPr>
        <p:spPr>
          <a:xfrm>
            <a:off x="549175" y="3924600"/>
            <a:ext cx="53445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pt-BR">
                <a:latin typeface="Lexend"/>
                <a:ea typeface="Lexend"/>
                <a:cs typeface="Lexend"/>
                <a:sym typeface="Lexend"/>
              </a:rPr>
              <a:t>S</a:t>
            </a:r>
            <a:r>
              <a:rPr lang="pt-BR"/>
              <a:t>istemas </a:t>
            </a:r>
            <a:r>
              <a:rPr b="1" lang="pt-BR">
                <a:latin typeface="Lexend"/>
                <a:ea typeface="Lexend"/>
                <a:cs typeface="Lexend"/>
                <a:sym typeface="Lexend"/>
              </a:rPr>
              <a:t>O</a:t>
            </a:r>
            <a:r>
              <a:rPr lang="pt-BR"/>
              <a:t>peracionais</a:t>
            </a:r>
            <a:endParaRPr/>
          </a:p>
        </p:txBody>
      </p:sp>
      <p:sp>
        <p:nvSpPr>
          <p:cNvPr id="96" name="Google Shape;96;p3"/>
          <p:cNvSpPr txBox="1"/>
          <p:nvPr>
            <p:ph idx="1" type="subTitle"/>
          </p:nvPr>
        </p:nvSpPr>
        <p:spPr>
          <a:xfrm>
            <a:off x="-334875" y="1925550"/>
            <a:ext cx="6181500" cy="15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ts val="9200"/>
              <a:buNone/>
            </a:pPr>
            <a:r>
              <a:rPr lang="pt-BR"/>
              <a:t>1.</a:t>
            </a:r>
            <a:endParaRPr/>
          </a:p>
        </p:txBody>
      </p:sp>
      <p:pic>
        <p:nvPicPr>
          <p:cNvPr id="97" name="Google Shape;9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40550" y="1449525"/>
            <a:ext cx="2992575" cy="2244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/>
          <p:nvPr/>
        </p:nvSpPr>
        <p:spPr>
          <a:xfrm>
            <a:off x="5948100" y="4617150"/>
            <a:ext cx="312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pt-BR" sz="1400" u="sng" cap="none" strike="noStrike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3"/>
              </a:rPr>
              <a:t>Árvore de Sistemas Operacionais</a:t>
            </a:r>
            <a:endParaRPr b="0" i="0" sz="1400" u="none" cap="none" strike="noStrike">
              <a:solidFill>
                <a:schemeClr val="accent6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03" name="Google Shape;10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8075" y="3045225"/>
            <a:ext cx="1475699" cy="13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9114" y="1513862"/>
            <a:ext cx="1275638" cy="128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68925" y="788075"/>
            <a:ext cx="1341376" cy="134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"/>
          <p:cNvPicPr preferRelativeResize="0"/>
          <p:nvPr/>
        </p:nvPicPr>
        <p:blipFill rotWithShape="1">
          <a:blip r:embed="rId7">
            <a:alphaModFix/>
          </a:blip>
          <a:srcRect b="30542" l="21128" r="28165" t="4110"/>
          <a:stretch/>
        </p:blipFill>
        <p:spPr>
          <a:xfrm>
            <a:off x="3351225" y="3045225"/>
            <a:ext cx="1433252" cy="138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4"/>
          <p:cNvPicPr preferRelativeResize="0"/>
          <p:nvPr/>
        </p:nvPicPr>
        <p:blipFill rotWithShape="1">
          <a:blip r:embed="rId8">
            <a:alphaModFix/>
          </a:blip>
          <a:srcRect b="0" l="23974" r="24186" t="0"/>
          <a:stretch/>
        </p:blipFill>
        <p:spPr>
          <a:xfrm>
            <a:off x="4784463" y="962125"/>
            <a:ext cx="1642373" cy="178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5075" y="607458"/>
            <a:ext cx="1433250" cy="160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270874" y="2634025"/>
            <a:ext cx="1892976" cy="189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pt-BR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S</a:t>
            </a:r>
            <a:r>
              <a:rPr lang="pt-BR"/>
              <a:t>istema </a:t>
            </a:r>
            <a:r>
              <a:rPr b="1" lang="pt-BR">
                <a:solidFill>
                  <a:schemeClr val="accent2"/>
                </a:solidFill>
                <a:latin typeface="Lexend"/>
                <a:ea typeface="Lexend"/>
                <a:cs typeface="Lexend"/>
                <a:sym typeface="Lexend"/>
              </a:rPr>
              <a:t>O</a:t>
            </a:r>
            <a:r>
              <a:rPr lang="pt-BR"/>
              <a:t>peracional</a:t>
            </a:r>
            <a:endParaRPr/>
          </a:p>
        </p:txBody>
      </p:sp>
      <p:sp>
        <p:nvSpPr>
          <p:cNvPr id="115" name="Google Shape;115;p5"/>
          <p:cNvSpPr txBox="1"/>
          <p:nvPr>
            <p:ph idx="1" type="body"/>
          </p:nvPr>
        </p:nvSpPr>
        <p:spPr>
          <a:xfrm>
            <a:off x="526100" y="1563875"/>
            <a:ext cx="82764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pt-BR" sz="1700"/>
              <a:t>“O sistema operacional é uma camada de software que opera entre o hardware e os programas aplicativos voltados ao usuário final. Trata-se de uma estrutura de software ampla, muitas vezes complexa, que incorpora aspectos de baixo nível (como drivers de dispositivos e gerência de memória física) e de alto nível (como programas utilitários e a própria interface gráfica).” </a:t>
            </a:r>
            <a:r>
              <a:rPr b="1" lang="pt-BR" sz="2300">
                <a:latin typeface="Arial"/>
                <a:ea typeface="Arial"/>
                <a:cs typeface="Arial"/>
                <a:sym typeface="Arial"/>
              </a:rPr>
              <a:t>—</a:t>
            </a:r>
            <a:r>
              <a:rPr lang="pt-BR" sz="1700"/>
              <a:t> Carlos Maziero</a:t>
            </a:r>
            <a:endParaRPr sz="17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pt-BR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Sistemas Operacionais - Maziero</a:t>
            </a:r>
            <a:endParaRPr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/>
          <p:nvPr>
            <p:ph type="title"/>
          </p:nvPr>
        </p:nvSpPr>
        <p:spPr>
          <a:xfrm>
            <a:off x="526100" y="22767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Abstração e Gerência</a:t>
            </a:r>
            <a:endParaRPr/>
          </a:p>
        </p:txBody>
      </p:sp>
      <p:pic>
        <p:nvPicPr>
          <p:cNvPr id="121" name="Google Shape;12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5325" y="1378000"/>
            <a:ext cx="4753336" cy="362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526100" y="235125"/>
            <a:ext cx="8520600" cy="9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/>
              <a:t>Linux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526100" y="1563875"/>
            <a:ext cx="6279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GNU/Linux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Sistema operacional </a:t>
            </a:r>
            <a:r>
              <a:rPr i="1" lang="pt-BR" sz="1400"/>
              <a:t>Unix-like </a:t>
            </a:r>
            <a:r>
              <a:rPr lang="pt-BR" sz="1400"/>
              <a:t>livre e </a:t>
            </a:r>
            <a:r>
              <a:rPr i="1" lang="pt-BR" sz="1400"/>
              <a:t>open-source</a:t>
            </a:r>
            <a:r>
              <a:rPr lang="pt-BR" sz="1400"/>
              <a:t> que utiliza o kernel Linux e programas (pacotes) do GNU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GNU não conta apenas com programas para usuário final, como o GIMP, mas também com inúmeros programas para desenvolvedores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pt-BR" sz="1400"/>
              <a:t>Linux não é um sistema operacional</a:t>
            </a:r>
            <a:endParaRPr sz="1400"/>
          </a:p>
          <a:p>
            <a:pPr indent="-317500" lvl="0" marL="457200" rtl="0" algn="l">
              <a:spcBef>
                <a:spcPts val="1000"/>
              </a:spcBef>
              <a:spcAft>
                <a:spcPts val="1000"/>
              </a:spcAft>
              <a:buSzPts val="1400"/>
              <a:buChar char="●"/>
            </a:pPr>
            <a:r>
              <a:rPr lang="pt-BR" sz="1400"/>
              <a:t>Linux é uma </a:t>
            </a:r>
            <a:r>
              <a:rPr b="1" lang="pt-BR" sz="1400"/>
              <a:t>família</a:t>
            </a:r>
            <a:r>
              <a:rPr lang="pt-BR" sz="1400"/>
              <a:t> de diversos sistemas operacionais</a:t>
            </a:r>
            <a:endParaRPr sz="1400"/>
          </a:p>
        </p:txBody>
      </p:sp>
      <p:pic>
        <p:nvPicPr>
          <p:cNvPr id="128" name="Google Shape;128;p22" title="Linus-linux.mp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7250" y="453250"/>
            <a:ext cx="221300" cy="22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32775" y="1273025"/>
            <a:ext cx="2382700" cy="282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/>
        </p:nvSpPr>
        <p:spPr>
          <a:xfrm>
            <a:off x="6569975" y="4255150"/>
            <a:ext cx="244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pt-BR" sz="11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Tux</a:t>
            </a:r>
            <a:r>
              <a:rPr b="0" i="0" lang="pt-BR" sz="11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b="0" i="0" lang="pt-BR" sz="900" u="none" cap="none" strike="noStrike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(mascote do Linux)</a:t>
            </a:r>
            <a:endParaRPr b="0" i="0" sz="900" u="none" cap="none" strike="noStrike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170df4ca4b_0_0"/>
          <p:cNvSpPr txBox="1"/>
          <p:nvPr>
            <p:ph type="title"/>
          </p:nvPr>
        </p:nvSpPr>
        <p:spPr>
          <a:xfrm>
            <a:off x="526100" y="235125"/>
            <a:ext cx="8520600" cy="9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GNU/Linux </a:t>
            </a:r>
            <a:r>
              <a:rPr lang="pt-BR" sz="1800">
                <a:latin typeface="Lexend"/>
                <a:ea typeface="Lexend"/>
                <a:cs typeface="Lexend"/>
                <a:sym typeface="Lexend"/>
              </a:rPr>
              <a:t>ou apenas </a:t>
            </a:r>
            <a:r>
              <a:rPr b="1" lang="pt-BR" sz="1800">
                <a:latin typeface="Lexend"/>
                <a:ea typeface="Lexend"/>
                <a:cs typeface="Lexend"/>
                <a:sym typeface="Lexend"/>
              </a:rPr>
              <a:t>Linux</a:t>
            </a:r>
            <a:endParaRPr b="1" sz="18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36" name="Google Shape;136;g3170df4ca4b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9875" y="1829950"/>
            <a:ext cx="352425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lum">
  <a:themeElements>
    <a:clrScheme name="Plum">
      <a:dk1>
        <a:srgbClr val="111111"/>
      </a:dk1>
      <a:lt1>
        <a:srgbClr val="FAF9F6"/>
      </a:lt1>
      <a:dk2>
        <a:srgbClr val="434343"/>
      </a:dk2>
      <a:lt2>
        <a:srgbClr val="7F7F7F"/>
      </a:lt2>
      <a:accent1>
        <a:srgbClr val="2D1A52"/>
      </a:accent1>
      <a:accent2>
        <a:srgbClr val="4F1756"/>
      </a:accent2>
      <a:accent3>
        <a:srgbClr val="6A1559"/>
      </a:accent3>
      <a:accent4>
        <a:srgbClr val="981062"/>
      </a:accent4>
      <a:accent5>
        <a:srgbClr val="18ABED"/>
      </a:accent5>
      <a:accent6>
        <a:srgbClr val="95DEFF"/>
      </a:accent6>
      <a:hlink>
        <a:srgbClr val="95DEFF"/>
      </a:hlink>
      <a:folHlink>
        <a:srgbClr val="0096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