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IBM Plex Mono Medium"/>
      <p:regular r:id="rId26"/>
      <p:bold r:id="rId27"/>
      <p:italic r:id="rId28"/>
      <p:boldItalic r:id="rId29"/>
    </p:embeddedFont>
    <p:embeddedFont>
      <p:font typeface="Raleway"/>
      <p:regular r:id="rId30"/>
      <p:bold r:id="rId31"/>
      <p:italic r:id="rId32"/>
      <p:boldItalic r:id="rId33"/>
    </p:embeddedFont>
    <p:embeddedFont>
      <p:font typeface="Lexend SemiBold"/>
      <p:regular r:id="rId34"/>
      <p:bold r:id="rId35"/>
    </p:embeddedFont>
    <p:embeddedFont>
      <p:font typeface="Roboto Mono Medium"/>
      <p:regular r:id="rId36"/>
      <p:bold r:id="rId37"/>
      <p:italic r:id="rId38"/>
      <p:boldItalic r:id="rId39"/>
    </p:embeddedFont>
    <p:embeddedFont>
      <p:font typeface="Lexend Light"/>
      <p:regular r:id="rId40"/>
      <p:bold r:id="rId41"/>
    </p:embeddedFont>
    <p:embeddedFont>
      <p:font typeface="Lexend Medium"/>
      <p:regular r:id="rId42"/>
      <p:bold r:id="rId43"/>
    </p:embeddedFont>
    <p:embeddedFont>
      <p:font typeface="IBM Plex Mono SemiBold"/>
      <p:regular r:id="rId44"/>
      <p:bold r:id="rId45"/>
      <p:italic r:id="rId46"/>
      <p:boldItalic r:id="rId47"/>
    </p:embeddedFont>
    <p:embeddedFont>
      <p:font typeface="Lexend"/>
      <p:regular r:id="rId48"/>
      <p:bold r:id="rId49"/>
    </p:embeddedFont>
    <p:embeddedFont>
      <p:font typeface="IBM Plex Mono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4" roundtripDataSignature="AMtx7mjwjWa1rOMjkLejzKvzepAT3VjF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exendLight-regular.fntdata"/><Relationship Id="rId42" Type="http://schemas.openxmlformats.org/officeDocument/2006/relationships/font" Target="fonts/LexendMedium-regular.fntdata"/><Relationship Id="rId41" Type="http://schemas.openxmlformats.org/officeDocument/2006/relationships/font" Target="fonts/LexendLight-bold.fntdata"/><Relationship Id="rId44" Type="http://schemas.openxmlformats.org/officeDocument/2006/relationships/font" Target="fonts/IBMPlexMonoSemiBold-regular.fntdata"/><Relationship Id="rId43" Type="http://schemas.openxmlformats.org/officeDocument/2006/relationships/font" Target="fonts/LexendMedium-bold.fntdata"/><Relationship Id="rId46" Type="http://schemas.openxmlformats.org/officeDocument/2006/relationships/font" Target="fonts/IBMPlexMonoSemiBold-italic.fntdata"/><Relationship Id="rId45" Type="http://schemas.openxmlformats.org/officeDocument/2006/relationships/font" Target="fonts/IBMPlexMono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Lexend-regular.fntdata"/><Relationship Id="rId47" Type="http://schemas.openxmlformats.org/officeDocument/2006/relationships/font" Target="fonts/IBMPlexMonoSemiBold-boldItalic.fntdata"/><Relationship Id="rId49" Type="http://schemas.openxmlformats.org/officeDocument/2006/relationships/font" Target="fonts/Lexen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33" Type="http://schemas.openxmlformats.org/officeDocument/2006/relationships/font" Target="fonts/Raleway-boldItalic.fntdata"/><Relationship Id="rId32" Type="http://schemas.openxmlformats.org/officeDocument/2006/relationships/font" Target="fonts/Raleway-italic.fntdata"/><Relationship Id="rId35" Type="http://schemas.openxmlformats.org/officeDocument/2006/relationships/font" Target="fonts/LexendSemiBold-bold.fntdata"/><Relationship Id="rId34" Type="http://schemas.openxmlformats.org/officeDocument/2006/relationships/font" Target="fonts/LexendSemiBold-regular.fntdata"/><Relationship Id="rId37" Type="http://schemas.openxmlformats.org/officeDocument/2006/relationships/font" Target="fonts/RobotoMonoMedium-bold.fntdata"/><Relationship Id="rId36" Type="http://schemas.openxmlformats.org/officeDocument/2006/relationships/font" Target="fonts/RobotoMonoMedium-regular.fntdata"/><Relationship Id="rId39" Type="http://schemas.openxmlformats.org/officeDocument/2006/relationships/font" Target="fonts/RobotoMonoMedium-boldItalic.fntdata"/><Relationship Id="rId38" Type="http://schemas.openxmlformats.org/officeDocument/2006/relationships/font" Target="fonts/RobotoMonoMedium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font" Target="fonts/IBMPlexMonoMedium-regular.fntdata"/><Relationship Id="rId25" Type="http://schemas.openxmlformats.org/officeDocument/2006/relationships/slide" Target="slides/slide21.xml"/><Relationship Id="rId28" Type="http://schemas.openxmlformats.org/officeDocument/2006/relationships/font" Target="fonts/IBMPlexMonoMedium-italic.fntdata"/><Relationship Id="rId27" Type="http://schemas.openxmlformats.org/officeDocument/2006/relationships/font" Target="fonts/IBMPlexMonoMedium-bold.fntdata"/><Relationship Id="rId29" Type="http://schemas.openxmlformats.org/officeDocument/2006/relationships/font" Target="fonts/IBMPlexMonoMedium-boldItalic.fntdata"/><Relationship Id="rId51" Type="http://schemas.openxmlformats.org/officeDocument/2006/relationships/font" Target="fonts/IBMPlexMono-bold.fntdata"/><Relationship Id="rId50" Type="http://schemas.openxmlformats.org/officeDocument/2006/relationships/font" Target="fonts/IBMPlexMono-regular.fntdata"/><Relationship Id="rId53" Type="http://schemas.openxmlformats.org/officeDocument/2006/relationships/font" Target="fonts/IBMPlexMono-boldItalic.fntdata"/><Relationship Id="rId52" Type="http://schemas.openxmlformats.org/officeDocument/2006/relationships/font" Target="fonts/IBMPlexMon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53c54b0e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d53c54b0e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ed1a4da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0ed1a4da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620df2d4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2d620df2d4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d600a65f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2d600a65f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d58e3a95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2d58e3a95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ed1a4dab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30ed1a4dab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58e3a952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2d58e3a95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ed1a4dab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30ed1a4dab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53c54b0e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2d53c54b0e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/>
          <p:nvPr/>
        </p:nvSpPr>
        <p:spPr>
          <a:xfrm>
            <a:off x="-85375" y="0"/>
            <a:ext cx="11412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5"/>
          <p:cNvSpPr txBox="1"/>
          <p:nvPr>
            <p:ph type="ctrTitle"/>
          </p:nvPr>
        </p:nvSpPr>
        <p:spPr>
          <a:xfrm>
            <a:off x="1203150" y="496800"/>
            <a:ext cx="4836000" cy="20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Lexend"/>
              <a:buNone/>
              <a:defRPr sz="4200">
                <a:solidFill>
                  <a:schemeClr val="accent3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" name="Google Shape;12;p55"/>
          <p:cNvSpPr txBox="1"/>
          <p:nvPr>
            <p:ph idx="1" type="subTitle"/>
          </p:nvPr>
        </p:nvSpPr>
        <p:spPr>
          <a:xfrm>
            <a:off x="1176000" y="3011125"/>
            <a:ext cx="48630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exend"/>
              <a:buNone/>
              <a:defRPr sz="2400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13" name="Google Shape;13;p55"/>
          <p:cNvPicPr preferRelativeResize="0"/>
          <p:nvPr/>
        </p:nvPicPr>
        <p:blipFill rotWithShape="1">
          <a:blip r:embed="rId2">
            <a:alphaModFix/>
          </a:blip>
          <a:srcRect b="14313" l="16751" r="17914" t="14794"/>
          <a:stretch/>
        </p:blipFill>
        <p:spPr>
          <a:xfrm>
            <a:off x="7161626" y="1904440"/>
            <a:ext cx="1833899" cy="22087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5"/>
          <p:cNvSpPr/>
          <p:nvPr/>
        </p:nvSpPr>
        <p:spPr>
          <a:xfrm>
            <a:off x="7176400" y="4225800"/>
            <a:ext cx="1833900" cy="11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810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55"/>
          <p:cNvSpPr txBox="1"/>
          <p:nvPr/>
        </p:nvSpPr>
        <p:spPr>
          <a:xfrm>
            <a:off x="7516400" y="4339800"/>
            <a:ext cx="1494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2024</a:t>
            </a:r>
            <a:endParaRPr b="1" i="0" sz="3000" u="none" cap="none" strike="noStrike">
              <a:solidFill>
                <a:schemeClr val="accent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Light"/>
              <a:buNone/>
              <a:defRPr sz="2000">
                <a:latin typeface="Lexend Light"/>
                <a:ea typeface="Lexend Light"/>
                <a:cs typeface="Lexend Light"/>
                <a:sym typeface="Lexend Light"/>
              </a:defRPr>
            </a:lvl1pPr>
          </a:lstStyle>
          <a:p/>
        </p:txBody>
      </p:sp>
      <p:sp>
        <p:nvSpPr>
          <p:cNvPr id="60" name="Google Shape;60;p6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6"/>
          <p:cNvSpPr txBox="1"/>
          <p:nvPr>
            <p:ph type="title"/>
          </p:nvPr>
        </p:nvSpPr>
        <p:spPr>
          <a:xfrm>
            <a:off x="526100" y="227675"/>
            <a:ext cx="85206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SemiBold"/>
              <a:buNone/>
              <a:defRPr b="0" sz="28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" name="Google Shape;18;p56"/>
          <p:cNvSpPr txBox="1"/>
          <p:nvPr>
            <p:ph idx="1" type="body"/>
          </p:nvPr>
        </p:nvSpPr>
        <p:spPr>
          <a:xfrm>
            <a:off x="526100" y="156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exend"/>
              <a:buChar char="●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○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■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●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○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■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●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○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■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19" name="Google Shape;19;p5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0" name="Google Shape;20;p56"/>
          <p:cNvSpPr/>
          <p:nvPr/>
        </p:nvSpPr>
        <p:spPr>
          <a:xfrm>
            <a:off x="347550" y="854175"/>
            <a:ext cx="1856400" cy="137700"/>
          </a:xfrm>
          <a:prstGeom prst="rect">
            <a:avLst/>
          </a:prstGeom>
          <a:solidFill>
            <a:srgbClr val="95D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6"/>
          <p:cNvSpPr/>
          <p:nvPr/>
        </p:nvSpPr>
        <p:spPr>
          <a:xfrm>
            <a:off x="-85375" y="0"/>
            <a:ext cx="4734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seção">
  <p:cSld name="CUSTOM_1">
    <p:bg>
      <p:bgPr>
        <a:solidFill>
          <a:schemeClr val="accent6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7"/>
          <p:cNvSpPr/>
          <p:nvPr/>
        </p:nvSpPr>
        <p:spPr>
          <a:xfrm>
            <a:off x="-85375" y="0"/>
            <a:ext cx="6032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7"/>
          <p:cNvSpPr txBox="1"/>
          <p:nvPr>
            <p:ph type="title"/>
          </p:nvPr>
        </p:nvSpPr>
        <p:spPr>
          <a:xfrm>
            <a:off x="549175" y="3924600"/>
            <a:ext cx="53445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Medium"/>
              <a:buNone/>
              <a:defRPr b="0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57"/>
          <p:cNvSpPr txBox="1"/>
          <p:nvPr>
            <p:ph idx="1" type="subTitle"/>
          </p:nvPr>
        </p:nvSpPr>
        <p:spPr>
          <a:xfrm>
            <a:off x="-334875" y="1925550"/>
            <a:ext cx="61815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200"/>
              <a:buFont typeface="Lexend"/>
              <a:buNone/>
              <a:defRPr b="1" sz="9200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9"/>
          <p:cNvSpPr txBox="1"/>
          <p:nvPr>
            <p:ph type="title"/>
          </p:nvPr>
        </p:nvSpPr>
        <p:spPr>
          <a:xfrm>
            <a:off x="490250" y="526350"/>
            <a:ext cx="66123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Lexend SemiBold"/>
              <a:buNone/>
              <a:defRPr b="0" sz="51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ização">
  <p:cSld name="CUSTOM">
    <p:bg>
      <p:bgPr>
        <a:solidFill>
          <a:schemeClr val="accent6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0"/>
          <p:cNvSpPr/>
          <p:nvPr/>
        </p:nvSpPr>
        <p:spPr>
          <a:xfrm>
            <a:off x="-85375" y="0"/>
            <a:ext cx="9347700" cy="232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60"/>
          <p:cNvSpPr txBox="1"/>
          <p:nvPr/>
        </p:nvSpPr>
        <p:spPr>
          <a:xfrm>
            <a:off x="194250" y="850700"/>
            <a:ext cx="86730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Arial"/>
              <a:buNone/>
            </a:pPr>
            <a:r>
              <a:rPr b="1" i="0" lang="pt-BR" sz="12500" u="none" cap="none" strike="noStrike">
                <a:solidFill>
                  <a:schemeClr val="accent3"/>
                </a:solidFill>
                <a:latin typeface="Lexend"/>
                <a:ea typeface="Lexend"/>
                <a:cs typeface="Lexend"/>
                <a:sym typeface="Lexend"/>
              </a:rPr>
              <a:t>Obrigado!</a:t>
            </a:r>
            <a:endParaRPr b="1" i="0" sz="12500" u="none" cap="none" strike="noStrike">
              <a:solidFill>
                <a:schemeClr val="accent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" name="Google Shape;32;p60"/>
          <p:cNvSpPr txBox="1"/>
          <p:nvPr/>
        </p:nvSpPr>
        <p:spPr>
          <a:xfrm>
            <a:off x="118050" y="774500"/>
            <a:ext cx="86730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Arial"/>
              <a:buNone/>
            </a:pPr>
            <a:r>
              <a:rPr b="1" i="0" lang="pt-BR" sz="12500" u="none" cap="none" strike="noStrike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rPr>
              <a:t>Obrigado!</a:t>
            </a:r>
            <a:endParaRPr b="1" i="0" sz="12500" u="none" cap="none" strike="noStrike">
              <a:solidFill>
                <a:schemeClr val="accent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3" name="Google Shape;33;p60"/>
          <p:cNvPicPr preferRelativeResize="0"/>
          <p:nvPr/>
        </p:nvPicPr>
        <p:blipFill rotWithShape="1">
          <a:blip r:embed="rId2">
            <a:alphaModFix/>
          </a:blip>
          <a:srcRect b="26592" l="15156" r="11657" t="25850"/>
          <a:stretch/>
        </p:blipFill>
        <p:spPr>
          <a:xfrm>
            <a:off x="276641" y="3126571"/>
            <a:ext cx="3793808" cy="185532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0"/>
          <p:cNvSpPr/>
          <p:nvPr/>
        </p:nvSpPr>
        <p:spPr>
          <a:xfrm>
            <a:off x="6940500" y="3354995"/>
            <a:ext cx="2203500" cy="122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0"/>
          <p:cNvSpPr txBox="1"/>
          <p:nvPr/>
        </p:nvSpPr>
        <p:spPr>
          <a:xfrm>
            <a:off x="7015200" y="3481470"/>
            <a:ext cx="20541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rPr>
              <a:t>pet.inf.ufpr.br</a:t>
            </a:r>
            <a:endParaRPr b="0" i="0" sz="1600" u="none" cap="none" strike="noStrike">
              <a:solidFill>
                <a:schemeClr val="accent6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rPr>
              <a:t>pet@inf.ufpr.br</a:t>
            </a:r>
            <a:endParaRPr b="0" i="0" sz="1600" u="none" cap="none" strike="noStrike">
              <a:solidFill>
                <a:schemeClr val="accent6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rPr>
              <a:t>@petcompufpr</a:t>
            </a:r>
            <a:endParaRPr b="0" i="0" sz="1600" u="none" cap="none" strike="noStrike">
              <a:solidFill>
                <a:schemeClr val="accent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8" name="Google Shape;38;p58"/>
          <p:cNvSpPr txBox="1"/>
          <p:nvPr>
            <p:ph type="title"/>
          </p:nvPr>
        </p:nvSpPr>
        <p:spPr>
          <a:xfrm>
            <a:off x="526100" y="227675"/>
            <a:ext cx="85206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SemiBold"/>
              <a:buNone/>
              <a:defRPr b="0" sz="28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39" name="Google Shape;39;p58"/>
          <p:cNvSpPr/>
          <p:nvPr/>
        </p:nvSpPr>
        <p:spPr>
          <a:xfrm>
            <a:off x="347550" y="854175"/>
            <a:ext cx="1856400" cy="137700"/>
          </a:xfrm>
          <a:prstGeom prst="rect">
            <a:avLst/>
          </a:prstGeom>
          <a:solidFill>
            <a:srgbClr val="95D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8"/>
          <p:cNvSpPr/>
          <p:nvPr/>
        </p:nvSpPr>
        <p:spPr>
          <a:xfrm>
            <a:off x="-85375" y="0"/>
            <a:ext cx="4734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8"/>
          <p:cNvSpPr txBox="1"/>
          <p:nvPr>
            <p:ph idx="1" type="body"/>
          </p:nvPr>
        </p:nvSpPr>
        <p:spPr>
          <a:xfrm>
            <a:off x="526100" y="15638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exend"/>
              <a:buChar char="●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○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■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●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○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■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●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○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■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42" name="Google Shape;42;p58"/>
          <p:cNvSpPr txBox="1"/>
          <p:nvPr>
            <p:ph idx="2" type="body"/>
          </p:nvPr>
        </p:nvSpPr>
        <p:spPr>
          <a:xfrm>
            <a:off x="5043969" y="1566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exend"/>
              <a:buChar char="●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○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■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●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○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■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●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○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exend Light"/>
              <a:buChar char="■"/>
              <a:defRPr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6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1"/>
          <p:cNvSpPr/>
          <p:nvPr/>
        </p:nvSpPr>
        <p:spPr>
          <a:xfrm>
            <a:off x="-85375" y="0"/>
            <a:ext cx="11412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1"/>
          <p:cNvSpPr txBox="1"/>
          <p:nvPr>
            <p:ph type="ctrTitle"/>
          </p:nvPr>
        </p:nvSpPr>
        <p:spPr>
          <a:xfrm>
            <a:off x="1203150" y="496800"/>
            <a:ext cx="4836000" cy="20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Lexend"/>
              <a:buNone/>
              <a:defRPr sz="4200">
                <a:solidFill>
                  <a:schemeClr val="accent3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8" name="Google Shape;48;p62"/>
          <p:cNvSpPr txBox="1"/>
          <p:nvPr>
            <p:ph type="title"/>
          </p:nvPr>
        </p:nvSpPr>
        <p:spPr>
          <a:xfrm>
            <a:off x="564900" y="1446375"/>
            <a:ext cx="8520600" cy="16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Lexend SemiBold"/>
              <a:buNone/>
              <a:defRPr b="0" sz="38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62"/>
          <p:cNvSpPr/>
          <p:nvPr/>
        </p:nvSpPr>
        <p:spPr>
          <a:xfrm>
            <a:off x="349200" y="2943975"/>
            <a:ext cx="2515200" cy="137700"/>
          </a:xfrm>
          <a:prstGeom prst="rect">
            <a:avLst/>
          </a:prstGeom>
          <a:solidFill>
            <a:srgbClr val="95D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2"/>
          <p:cNvSpPr/>
          <p:nvPr/>
        </p:nvSpPr>
        <p:spPr>
          <a:xfrm>
            <a:off x="-85375" y="0"/>
            <a:ext cx="4734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3"/>
          <p:cNvSpPr/>
          <p:nvPr/>
        </p:nvSpPr>
        <p:spPr>
          <a:xfrm>
            <a:off x="4688425" y="-19350"/>
            <a:ext cx="4767900" cy="518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3"/>
          <p:cNvSpPr txBox="1"/>
          <p:nvPr>
            <p:ph idx="1" type="subTitle"/>
          </p:nvPr>
        </p:nvSpPr>
        <p:spPr>
          <a:xfrm>
            <a:off x="265500" y="3150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exend Light"/>
              <a:buNone/>
              <a:defRPr sz="21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p6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5" name="Google Shape;55;p63"/>
          <p:cNvSpPr txBox="1"/>
          <p:nvPr>
            <p:ph idx="2" type="body"/>
          </p:nvPr>
        </p:nvSpPr>
        <p:spPr>
          <a:xfrm>
            <a:off x="4989644" y="906700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 Light"/>
              <a:buChar char="○"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 Light"/>
              <a:buChar char="■"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 Light"/>
              <a:buChar char="●"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 Light"/>
              <a:buChar char="○"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 Light"/>
              <a:buChar char="■"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 Light"/>
              <a:buChar char="●"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 Light"/>
              <a:buChar char="○"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 Light"/>
              <a:buChar char="■"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56" name="Google Shape;56;p63"/>
          <p:cNvSpPr/>
          <p:nvPr/>
        </p:nvSpPr>
        <p:spPr>
          <a:xfrm>
            <a:off x="4989650" y="4551050"/>
            <a:ext cx="1856400" cy="137700"/>
          </a:xfrm>
          <a:prstGeom prst="rect">
            <a:avLst/>
          </a:prstGeom>
          <a:solidFill>
            <a:srgbClr val="95D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3"/>
          <p:cNvSpPr txBox="1"/>
          <p:nvPr>
            <p:ph type="title"/>
          </p:nvPr>
        </p:nvSpPr>
        <p:spPr>
          <a:xfrm>
            <a:off x="311700" y="403650"/>
            <a:ext cx="3952800" cy="2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Lexend SemiBold"/>
              <a:buNone/>
              <a:defRPr b="0" sz="38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type="ctrTitle"/>
          </p:nvPr>
        </p:nvSpPr>
        <p:spPr>
          <a:xfrm>
            <a:off x="1203150" y="496800"/>
            <a:ext cx="4836000" cy="20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/>
              <a:t>Linux</a:t>
            </a:r>
            <a:endParaRPr/>
          </a:p>
        </p:txBody>
      </p:sp>
      <p:sp>
        <p:nvSpPr>
          <p:cNvPr id="68" name="Google Shape;68;p1"/>
          <p:cNvSpPr txBox="1"/>
          <p:nvPr>
            <p:ph idx="1" type="subTitle"/>
          </p:nvPr>
        </p:nvSpPr>
        <p:spPr>
          <a:xfrm>
            <a:off x="1176000" y="3011125"/>
            <a:ext cx="48630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>
                <a:latin typeface="Lexend Medium"/>
                <a:ea typeface="Lexend Medium"/>
                <a:cs typeface="Lexend Medium"/>
                <a:sym typeface="Lexend Medium"/>
              </a:rPr>
              <a:t>Intermediário</a:t>
            </a:r>
            <a:endParaRPr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4234575" y="49800"/>
            <a:ext cx="48630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6A1559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SIEPE 204</a:t>
            </a:r>
            <a:endParaRPr b="0" i="0" sz="1800" u="none" cap="none" strike="noStrike">
              <a:solidFill>
                <a:srgbClr val="6A1559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1245375" y="4159925"/>
            <a:ext cx="48630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1"/>
                </a:solidFill>
                <a:latin typeface="Lexend"/>
                <a:ea typeface="Lexend"/>
                <a:cs typeface="Lexend"/>
                <a:sym typeface="Lexend"/>
              </a:rPr>
              <a:t>Login:  </a:t>
            </a:r>
            <a:r>
              <a:rPr b="1" lang="pt-BR" sz="1800">
                <a:solidFill>
                  <a:schemeClr val="accent1"/>
                </a:solidFill>
                <a:latin typeface="Lexend"/>
                <a:ea typeface="Lexend"/>
                <a:cs typeface="Lexend"/>
                <a:sym typeface="Lexend"/>
              </a:rPr>
              <a:t>siepe</a:t>
            </a:r>
            <a:r>
              <a:rPr b="1" i="0" lang="pt-BR" sz="1800" u="none" cap="none" strike="noStrike">
                <a:solidFill>
                  <a:schemeClr val="accent3"/>
                </a:solidFill>
                <a:latin typeface="Lexend"/>
                <a:ea typeface="Lexend"/>
                <a:cs typeface="Lexend"/>
                <a:sym typeface="Lexend"/>
              </a:rPr>
              <a:t>X</a:t>
            </a:r>
            <a:endParaRPr b="1" i="0" sz="1800" u="none" cap="none" strike="noStrike">
              <a:solidFill>
                <a:schemeClr val="accent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1"/>
                </a:solidFill>
                <a:latin typeface="Lexend"/>
                <a:ea typeface="Lexend"/>
                <a:cs typeface="Lexend"/>
                <a:sym typeface="Lexend"/>
              </a:rPr>
              <a:t>Senha: </a:t>
            </a:r>
            <a:r>
              <a:rPr b="1" lang="pt-BR" sz="1800">
                <a:solidFill>
                  <a:schemeClr val="accent1"/>
                </a:solidFill>
                <a:latin typeface="Lexend"/>
                <a:ea typeface="Lexend"/>
                <a:cs typeface="Lexend"/>
                <a:sym typeface="Lexend"/>
              </a:rPr>
              <a:t>Siepe#</a:t>
            </a:r>
            <a:r>
              <a:rPr b="1" i="0" lang="pt-BR" sz="1800" u="none" cap="none" strike="noStrike">
                <a:solidFill>
                  <a:schemeClr val="accent3"/>
                </a:solidFill>
                <a:latin typeface="Lexend"/>
                <a:ea typeface="Lexend"/>
                <a:cs typeface="Lexend"/>
                <a:sym typeface="Lexend"/>
              </a:rPr>
              <a:t>X</a:t>
            </a:r>
            <a:endParaRPr b="1" i="0" sz="1800" u="none" cap="none" strike="noStrike">
              <a:solidFill>
                <a:schemeClr val="accen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title"/>
          </p:nvPr>
        </p:nvSpPr>
        <p:spPr>
          <a:xfrm>
            <a:off x="490250" y="526350"/>
            <a:ext cx="81594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/>
              <a:t>Nunca digite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>
                <a:latin typeface="IBM Plex Mono SemiBold"/>
                <a:ea typeface="IBM Plex Mono SemiBold"/>
                <a:cs typeface="IBM Plex Mono SemiBold"/>
                <a:sym typeface="IBM Plex Mono SemiBold"/>
              </a:rPr>
              <a:t>sudo rm -rf /</a:t>
            </a:r>
            <a:endParaRPr>
              <a:latin typeface="IBM Plex Mono SemiBold"/>
              <a:ea typeface="IBM Plex Mono SemiBold"/>
              <a:cs typeface="IBM Plex Mono SemiBold"/>
              <a:sym typeface="IBM Plex Mono SemiBold"/>
            </a:endParaRPr>
          </a:p>
        </p:txBody>
      </p:sp>
      <p:sp>
        <p:nvSpPr>
          <p:cNvPr id="133" name="Google Shape;133;p36"/>
          <p:cNvSpPr txBox="1"/>
          <p:nvPr/>
        </p:nvSpPr>
        <p:spPr>
          <a:xfrm>
            <a:off x="490250" y="3786700"/>
            <a:ext cx="747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Esse comando </a:t>
            </a:r>
            <a:r>
              <a:rPr lang="pt-BR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apaga</a:t>
            </a:r>
            <a:r>
              <a:rPr lang="pt-BR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todos os arquivos e diretórios do diretório raiz do sistema, resultando na falha do sistema operacional e perda irreversível dos dados.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8"/>
          <p:cNvSpPr txBox="1"/>
          <p:nvPr>
            <p:ph type="title"/>
          </p:nvPr>
        </p:nvSpPr>
        <p:spPr>
          <a:xfrm>
            <a:off x="526100" y="227675"/>
            <a:ext cx="85206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cp </a:t>
            </a:r>
            <a:r>
              <a:rPr b="1" lang="pt-BR" sz="1800">
                <a:latin typeface="Lexend"/>
                <a:ea typeface="Lexend"/>
                <a:cs typeface="Lexend"/>
                <a:sym typeface="Lexend"/>
              </a:rPr>
              <a:t>c</a:t>
            </a:r>
            <a:r>
              <a:rPr lang="pt-BR" sz="1800">
                <a:latin typeface="Lexend"/>
                <a:ea typeface="Lexend"/>
                <a:cs typeface="Lexend"/>
                <a:sym typeface="Lexend"/>
              </a:rPr>
              <a:t>o</a:t>
            </a:r>
            <a:r>
              <a:rPr b="1" lang="pt-BR" sz="1800"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pt-BR" sz="1800">
                <a:latin typeface="Lexend"/>
                <a:ea typeface="Lexend"/>
                <a:cs typeface="Lexend"/>
                <a:sym typeface="Lexend"/>
              </a:rPr>
              <a:t>y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9" name="Google Shape;139;p38"/>
          <p:cNvSpPr txBox="1"/>
          <p:nvPr>
            <p:ph idx="1" type="body"/>
          </p:nvPr>
        </p:nvSpPr>
        <p:spPr>
          <a:xfrm>
            <a:off x="526100" y="1046975"/>
            <a:ext cx="8520600" cy="3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Copia arquivos e diretórios (com </a:t>
            </a:r>
            <a:r>
              <a:rPr lang="pt-BR" sz="1400">
                <a:latin typeface="IBM Plex Mono"/>
                <a:ea typeface="IBM Plex Mono"/>
                <a:cs typeface="IBM Plex Mono"/>
                <a:sym typeface="IBM Plex Mono"/>
              </a:rPr>
              <a:t>-r</a:t>
            </a:r>
            <a:r>
              <a:rPr lang="pt-BR" sz="1400"/>
              <a:t>)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IBM Plex Mono"/>
              <a:buChar char="●"/>
            </a:pPr>
            <a:r>
              <a:rPr lang="pt-BR" sz="1400">
                <a:latin typeface="IBM Plex Mono"/>
                <a:ea typeface="IBM Plex Mono"/>
                <a:cs typeface="IBM Plex Mono"/>
                <a:sym typeface="IBM Plex Mono"/>
              </a:rPr>
              <a:t>$ cp [arquivo] [destino]</a:t>
            </a:r>
            <a:endParaRPr sz="14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IBM Plex Mono"/>
              <a:buChar char="●"/>
            </a:pPr>
            <a:r>
              <a:rPr lang="pt-BR" sz="1400">
                <a:latin typeface="IBM Plex Mono"/>
                <a:ea typeface="IBM Plex Mono"/>
                <a:cs typeface="IBM Plex Mono"/>
                <a:sym typeface="IBM Plex Mono"/>
              </a:rPr>
              <a:t>$ cp -r [diretório] [destino]</a:t>
            </a:r>
            <a:endParaRPr sz="14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Se o destino for um diretório, a cópia manterá o nome original.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pt-BR" sz="1400"/>
              <a:t>Se o destino for um arquivo, o diretório será copiado com o nome especificado.</a:t>
            </a:r>
            <a:endParaRPr sz="1400"/>
          </a:p>
        </p:txBody>
      </p:sp>
      <p:pic>
        <p:nvPicPr>
          <p:cNvPr id="140" name="Google Shape;14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1200" y="3070713"/>
            <a:ext cx="701040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9"/>
          <p:cNvSpPr txBox="1"/>
          <p:nvPr>
            <p:ph type="title"/>
          </p:nvPr>
        </p:nvSpPr>
        <p:spPr>
          <a:xfrm>
            <a:off x="526100" y="227675"/>
            <a:ext cx="85206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mv </a:t>
            </a:r>
            <a:r>
              <a:rPr b="1" lang="pt-BR" sz="1800">
                <a:latin typeface="Lexend"/>
                <a:ea typeface="Lexend"/>
                <a:cs typeface="Lexend"/>
                <a:sym typeface="Lexend"/>
              </a:rPr>
              <a:t>m</a:t>
            </a:r>
            <a:r>
              <a:rPr lang="pt-BR" sz="1800">
                <a:latin typeface="Lexend"/>
                <a:ea typeface="Lexend"/>
                <a:cs typeface="Lexend"/>
                <a:sym typeface="Lexend"/>
              </a:rPr>
              <a:t>o</a:t>
            </a:r>
            <a:r>
              <a:rPr b="1" lang="pt-BR" sz="1800">
                <a:latin typeface="Lexend"/>
                <a:ea typeface="Lexend"/>
                <a:cs typeface="Lexend"/>
                <a:sym typeface="Lexend"/>
              </a:rPr>
              <a:t>v</a:t>
            </a:r>
            <a:r>
              <a:rPr lang="pt-BR" sz="1800">
                <a:latin typeface="Lexend"/>
                <a:ea typeface="Lexend"/>
                <a:cs typeface="Lexend"/>
                <a:sym typeface="Lexend"/>
              </a:rPr>
              <a:t>e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" name="Google Shape;146;p39"/>
          <p:cNvSpPr txBox="1"/>
          <p:nvPr>
            <p:ph idx="1" type="body"/>
          </p:nvPr>
        </p:nvSpPr>
        <p:spPr>
          <a:xfrm>
            <a:off x="526100" y="156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Move (recorta) ou renomeia arquivos e diretórios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IBM Plex Mono"/>
              <a:buChar char="●"/>
            </a:pPr>
            <a:r>
              <a:rPr lang="pt-BR" sz="1400">
                <a:latin typeface="IBM Plex Mono"/>
                <a:ea typeface="IBM Plex Mono"/>
                <a:cs typeface="IBM Plex Mono"/>
                <a:sym typeface="IBM Plex Mono"/>
              </a:rPr>
              <a:t>$ mv [arquivo/diretório] [destino]</a:t>
            </a:r>
            <a:endParaRPr sz="14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IBM Plex Mono"/>
              <a:buChar char="●"/>
            </a:pPr>
            <a:r>
              <a:rPr lang="pt-BR" sz="1400">
                <a:latin typeface="IBM Plex Mono"/>
                <a:ea typeface="IBM Plex Mono"/>
                <a:cs typeface="IBM Plex Mono"/>
                <a:sym typeface="IBM Plex Mono"/>
              </a:rPr>
              <a:t>$ mv [arquivo/diretório] [novo nome]</a:t>
            </a:r>
            <a:endParaRPr sz="14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pt-BR" sz="1400"/>
              <a:t>Se o destino for o mesmo diretório, o comando pode ser usado para </a:t>
            </a:r>
            <a:r>
              <a:rPr b="1" lang="pt-BR" sz="1400"/>
              <a:t>renomear</a:t>
            </a:r>
            <a:r>
              <a:rPr lang="pt-BR" sz="1400"/>
              <a:t> o item.</a:t>
            </a:r>
            <a:endParaRPr sz="1400"/>
          </a:p>
        </p:txBody>
      </p:sp>
      <p:pic>
        <p:nvPicPr>
          <p:cNvPr id="147" name="Google Shape;147;p39"/>
          <p:cNvPicPr preferRelativeResize="0"/>
          <p:nvPr/>
        </p:nvPicPr>
        <p:blipFill rotWithShape="1">
          <a:blip r:embed="rId3">
            <a:alphaModFix/>
          </a:blip>
          <a:srcRect b="17943" l="0" r="0" t="0"/>
          <a:stretch/>
        </p:blipFill>
        <p:spPr>
          <a:xfrm>
            <a:off x="2096550" y="3247125"/>
            <a:ext cx="4950875" cy="17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0"/>
          <p:cNvSpPr txBox="1"/>
          <p:nvPr>
            <p:ph type="title"/>
          </p:nvPr>
        </p:nvSpPr>
        <p:spPr>
          <a:xfrm>
            <a:off x="490250" y="526350"/>
            <a:ext cx="66123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3600"/>
              <a:t>A opção </a:t>
            </a:r>
            <a:r>
              <a:rPr lang="pt-BR" sz="3600">
                <a:latin typeface="IBM Plex Mono SemiBold"/>
                <a:ea typeface="IBM Plex Mono SemiBold"/>
                <a:cs typeface="IBM Plex Mono SemiBold"/>
                <a:sym typeface="IBM Plex Mono SemiBold"/>
              </a:rPr>
              <a:t>-i</a:t>
            </a:r>
            <a:r>
              <a:rPr lang="pt-BR" sz="3600"/>
              <a:t> em comandos como mv, cp e rm pedem confirmação de execução caso haja necessidade de sobrescrever um item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53c54b0eb_0_6"/>
          <p:cNvSpPr txBox="1"/>
          <p:nvPr>
            <p:ph type="title"/>
          </p:nvPr>
        </p:nvSpPr>
        <p:spPr>
          <a:xfrm>
            <a:off x="549175" y="3924600"/>
            <a:ext cx="53445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Caracteres Coringas</a:t>
            </a:r>
            <a:endParaRPr/>
          </a:p>
        </p:txBody>
      </p:sp>
      <p:sp>
        <p:nvSpPr>
          <p:cNvPr id="158" name="Google Shape;158;g2d53c54b0eb_0_6"/>
          <p:cNvSpPr txBox="1"/>
          <p:nvPr>
            <p:ph idx="1" type="subTitle"/>
          </p:nvPr>
        </p:nvSpPr>
        <p:spPr>
          <a:xfrm>
            <a:off x="-334875" y="1925550"/>
            <a:ext cx="61815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9200"/>
              <a:buNone/>
            </a:pPr>
            <a:r>
              <a:rPr lang="pt-BR"/>
              <a:t>3.</a:t>
            </a:r>
            <a:endParaRPr/>
          </a:p>
        </p:txBody>
      </p:sp>
      <p:pic>
        <p:nvPicPr>
          <p:cNvPr id="159" name="Google Shape;159;g2d53c54b0eb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1200" y="1449538"/>
            <a:ext cx="2992575" cy="2244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ed1a4dab6_0_0"/>
          <p:cNvSpPr txBox="1"/>
          <p:nvPr>
            <p:ph type="title"/>
          </p:nvPr>
        </p:nvSpPr>
        <p:spPr>
          <a:xfrm>
            <a:off x="526100" y="227675"/>
            <a:ext cx="85206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Caracteres coringas</a:t>
            </a:r>
            <a:endParaRPr/>
          </a:p>
        </p:txBody>
      </p:sp>
      <p:sp>
        <p:nvSpPr>
          <p:cNvPr id="165" name="Google Shape;165;g30ed1a4dab6_0_0"/>
          <p:cNvSpPr txBox="1"/>
          <p:nvPr>
            <p:ph idx="1" type="body"/>
          </p:nvPr>
        </p:nvSpPr>
        <p:spPr>
          <a:xfrm>
            <a:off x="526100" y="1082100"/>
            <a:ext cx="8376600" cy="3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Quero imprimir apenas os arquivos .txt de um diretório. Como?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Gostaríamos de algo como ls “termina em .txt”</a:t>
            </a:r>
            <a:endParaRPr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620df2d4a_1_0"/>
          <p:cNvSpPr txBox="1"/>
          <p:nvPr>
            <p:ph type="title"/>
          </p:nvPr>
        </p:nvSpPr>
        <p:spPr>
          <a:xfrm>
            <a:off x="526100" y="227675"/>
            <a:ext cx="85206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Caracteres coringas</a:t>
            </a:r>
            <a:endParaRPr/>
          </a:p>
        </p:txBody>
      </p:sp>
      <p:sp>
        <p:nvSpPr>
          <p:cNvPr id="171" name="Google Shape;171;g2d620df2d4a_1_0"/>
          <p:cNvSpPr txBox="1"/>
          <p:nvPr>
            <p:ph idx="1" type="body"/>
          </p:nvPr>
        </p:nvSpPr>
        <p:spPr>
          <a:xfrm>
            <a:off x="526100" y="1082100"/>
            <a:ext cx="8376600" cy="3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Quero imprimir apenas os arquivos .txt de um diretório. Como?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Gostaríamos de algo como ls “termina em .txt”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Expressão regular: expressão que representa qualquer frase (string) que atende um padrão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Ex: *.txt -&gt; qualquer sequência de zero ou mais caracteres seguida de .txt</a:t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d600a65fed_0_0"/>
          <p:cNvSpPr txBox="1"/>
          <p:nvPr>
            <p:ph type="title"/>
          </p:nvPr>
        </p:nvSpPr>
        <p:spPr>
          <a:xfrm>
            <a:off x="526100" y="227675"/>
            <a:ext cx="85206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Caracteres coringas</a:t>
            </a:r>
            <a:endParaRPr/>
          </a:p>
        </p:txBody>
      </p:sp>
      <p:sp>
        <p:nvSpPr>
          <p:cNvPr id="177" name="Google Shape;177;g2d600a65fed_0_0"/>
          <p:cNvSpPr txBox="1"/>
          <p:nvPr>
            <p:ph idx="1" type="body"/>
          </p:nvPr>
        </p:nvSpPr>
        <p:spPr>
          <a:xfrm>
            <a:off x="526100" y="1082100"/>
            <a:ext cx="8376600" cy="3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pt-BR" sz="1400">
                <a:latin typeface="IBM Plex Mono"/>
                <a:ea typeface="IBM Plex Mono"/>
                <a:cs typeface="IBM Plex Mono"/>
                <a:sym typeface="IBM Plex Mono"/>
              </a:rPr>
              <a:t>*</a:t>
            </a:r>
            <a:r>
              <a:rPr lang="pt-BR" sz="1400"/>
              <a:t> → representa zero ou mais ocorrências de quaisquer caracteres 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b="1" lang="pt-BR" sz="1400">
                <a:solidFill>
                  <a:srgbClr val="981062"/>
                </a:solidFill>
                <a:latin typeface="IBM Plex Mono"/>
                <a:ea typeface="IBM Plex Mono"/>
                <a:cs typeface="IBM Plex Mono"/>
                <a:sym typeface="IBM Plex Mono"/>
              </a:rPr>
              <a:t>*.txt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pt-BR" sz="1400">
                <a:latin typeface="IBM Plex Mono"/>
                <a:ea typeface="IBM Plex Mono"/>
                <a:cs typeface="IBM Plex Mono"/>
                <a:sym typeface="IBM Plex Mono"/>
              </a:rPr>
              <a:t>?</a:t>
            </a:r>
            <a:r>
              <a:rPr lang="pt-BR" sz="1400"/>
              <a:t> → representa uma ocorrência de um caractere qualquer, pode ser combinado com outros caracteres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b="1" lang="pt-BR" sz="1400">
                <a:solidFill>
                  <a:srgbClr val="981062"/>
                </a:solidFill>
                <a:latin typeface="IBM Plex Mono"/>
                <a:ea typeface="IBM Plex Mono"/>
                <a:cs typeface="IBM Plex Mono"/>
                <a:sym typeface="IBM Plex Mono"/>
              </a:rPr>
              <a:t>???.txt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b="1" lang="pt-BR" sz="1400">
                <a:solidFill>
                  <a:srgbClr val="981062"/>
                </a:solidFill>
                <a:latin typeface="IBM Plex Mono"/>
                <a:ea typeface="IBM Plex Mono"/>
                <a:cs typeface="IBM Plex Mono"/>
                <a:sym typeface="IBM Plex Mono"/>
              </a:rPr>
              <a:t>arquivo?.txt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pt-BR" sz="1400">
                <a:latin typeface="IBM Plex Mono"/>
                <a:ea typeface="IBM Plex Mono"/>
                <a:cs typeface="IBM Plex Mono"/>
                <a:sym typeface="IBM Plex Mono"/>
              </a:rPr>
              <a:t>[]</a:t>
            </a:r>
            <a:r>
              <a:rPr lang="pt-BR" sz="1400"/>
              <a:t> → representa uma ocorrência de algum caractere presente entre os colchetes, pode intervalo ou múltiplos caracteres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b="1" lang="pt-BR" sz="1400">
                <a:solidFill>
                  <a:srgbClr val="981062"/>
                </a:solidFill>
                <a:latin typeface="IBM Plex Mono"/>
                <a:ea typeface="IBM Plex Mono"/>
                <a:cs typeface="IBM Plex Mono"/>
                <a:sym typeface="IBM Plex Mono"/>
              </a:rPr>
              <a:t>[0-9].txt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b="1" lang="pt-BR" sz="1400">
                <a:solidFill>
                  <a:srgbClr val="981062"/>
                </a:solidFill>
                <a:latin typeface="IBM Plex Mono"/>
                <a:ea typeface="IBM Plex Mono"/>
                <a:cs typeface="IBM Plex Mono"/>
                <a:sym typeface="IBM Plex Mono"/>
              </a:rPr>
              <a:t>[abc].txt</a:t>
            </a:r>
            <a:endParaRPr i="1">
              <a:solidFill>
                <a:srgbClr val="98106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58e3a9527_0_0"/>
          <p:cNvSpPr txBox="1"/>
          <p:nvPr>
            <p:ph type="title"/>
          </p:nvPr>
        </p:nvSpPr>
        <p:spPr>
          <a:xfrm>
            <a:off x="526100" y="227675"/>
            <a:ext cx="85206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Caracteres coringas</a:t>
            </a:r>
            <a:endParaRPr/>
          </a:p>
        </p:txBody>
      </p:sp>
      <p:sp>
        <p:nvSpPr>
          <p:cNvPr id="183" name="Google Shape;183;g2d58e3a9527_0_0"/>
          <p:cNvSpPr txBox="1"/>
          <p:nvPr>
            <p:ph idx="1" type="body"/>
          </p:nvPr>
        </p:nvSpPr>
        <p:spPr>
          <a:xfrm>
            <a:off x="526100" y="1082100"/>
            <a:ext cx="8376600" cy="3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pt-BR" sz="1400">
                <a:latin typeface="IBM Plex Mono"/>
                <a:ea typeface="IBM Plex Mono"/>
                <a:cs typeface="IBM Plex Mono"/>
                <a:sym typeface="IBM Plex Mono"/>
              </a:rPr>
              <a:t>{}</a:t>
            </a:r>
            <a:r>
              <a:rPr lang="pt-BR" sz="1400"/>
              <a:t> → com chaves é possível representar sequências de caracteres</a:t>
            </a:r>
            <a:endParaRPr sz="1400"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IBM Plex Mono"/>
              <a:buChar char="○"/>
            </a:pPr>
            <a:r>
              <a:rPr b="1" lang="pt-BR">
                <a:solidFill>
                  <a:schemeClr val="accent4"/>
                </a:solidFill>
                <a:latin typeface="IBM Plex Mono"/>
                <a:ea typeface="IBM Plex Mono"/>
                <a:cs typeface="IBM Plex Mono"/>
                <a:sym typeface="IBM Plex Mono"/>
              </a:rPr>
              <a:t>echo {1..100}</a:t>
            </a:r>
            <a:endParaRPr b="1">
              <a:solidFill>
                <a:schemeClr val="accent4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IBM Plex Mono"/>
              <a:buChar char="○"/>
            </a:pPr>
            <a:r>
              <a:rPr b="1" lang="pt-BR">
                <a:solidFill>
                  <a:schemeClr val="accent4"/>
                </a:solidFill>
                <a:latin typeface="IBM Plex Mono"/>
                <a:ea typeface="IBM Plex Mono"/>
                <a:cs typeface="IBM Plex Mono"/>
                <a:sym typeface="IBM Plex Mono"/>
              </a:rPr>
              <a:t>echo {a..z}</a:t>
            </a:r>
            <a:endParaRPr b="1">
              <a:solidFill>
                <a:schemeClr val="accent4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pt-BR" sz="1400">
                <a:latin typeface="IBM Plex Mono"/>
                <a:ea typeface="IBM Plex Mono"/>
                <a:cs typeface="IBM Plex Mono"/>
                <a:sym typeface="IBM Plex Mono"/>
              </a:rPr>
              <a:t>&amp;</a:t>
            </a:r>
            <a:r>
              <a:rPr lang="pt-BR" sz="1400"/>
              <a:t> → colocado no fim de um comando, coloca o processo em </a:t>
            </a:r>
            <a:r>
              <a:rPr i="1" lang="pt-BR" sz="1400"/>
              <a:t>background</a:t>
            </a:r>
            <a:r>
              <a:rPr lang="pt-BR" sz="1400"/>
              <a:t> e libera o prompt para outros comandos</a:t>
            </a:r>
            <a:endParaRPr sz="1400"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Lexend"/>
              <a:buChar char="○"/>
            </a:pPr>
            <a:r>
              <a:rPr b="1" lang="pt-BR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rPr>
              <a:t>gedit teste.txt &amp;</a:t>
            </a:r>
            <a:r>
              <a:rPr lang="pt-BR"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i="1" lang="pt-BR"/>
              <a:t>(abre o teste.txt no Gedit em segundo plano)</a:t>
            </a:r>
            <a:endParaRPr i="1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; → permite separar múltiplos comandos em uma única linha</a:t>
            </a:r>
            <a:endParaRPr sz="1400"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rgbClr val="981062"/>
              </a:buClr>
              <a:buSzPts val="1400"/>
              <a:buFont typeface="IBM Plex Mono"/>
              <a:buChar char="○"/>
            </a:pPr>
            <a:r>
              <a:rPr b="1" lang="pt-BR">
                <a:solidFill>
                  <a:srgbClr val="981062"/>
                </a:solidFill>
                <a:latin typeface="IBM Plex Mono"/>
                <a:ea typeface="IBM Plex Mono"/>
                <a:cs typeface="IBM Plex Mono"/>
                <a:sym typeface="IBM Plex Mono"/>
              </a:rPr>
              <a:t>echo a; echo b</a:t>
            </a:r>
            <a:endParaRPr b="1">
              <a:solidFill>
                <a:srgbClr val="981062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IBM Plex Mono Medium"/>
              <a:buChar char="●"/>
            </a:pPr>
            <a:r>
              <a:rPr b="1" lang="pt-BR" sz="1400">
                <a:latin typeface="IBM Plex Mono"/>
                <a:ea typeface="IBM Plex Mono"/>
                <a:cs typeface="IBM Plex Mono"/>
                <a:sym typeface="IBM Plex Mono"/>
              </a:rPr>
              <a:t>$</a:t>
            </a:r>
            <a:r>
              <a:rPr lang="pt-BR" sz="1400">
                <a:latin typeface="IBM Plex Mono Medium"/>
                <a:ea typeface="IBM Plex Mono Medium"/>
                <a:cs typeface="IBM Plex Mono Medium"/>
                <a:sym typeface="IBM Plex Mono Medium"/>
              </a:rPr>
              <a:t> </a:t>
            </a:r>
            <a:r>
              <a:rPr lang="pt-BR" sz="1400"/>
              <a:t>→ usada para representar variáveis de ambiente da shell </a:t>
            </a:r>
            <a:endParaRPr sz="1400"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rgbClr val="981062"/>
              </a:buClr>
              <a:buSzPts val="1400"/>
              <a:buFont typeface="IBM Plex Mono"/>
              <a:buChar char="○"/>
            </a:pPr>
            <a:r>
              <a:rPr b="1" lang="pt-BR">
                <a:solidFill>
                  <a:srgbClr val="981062"/>
                </a:solidFill>
                <a:latin typeface="IBM Plex Mono"/>
                <a:ea typeface="IBM Plex Mono"/>
                <a:cs typeface="IBM Plex Mono"/>
                <a:sym typeface="IBM Plex Mono"/>
              </a:rPr>
              <a:t>echo $PATH</a:t>
            </a:r>
            <a:endParaRPr b="1">
              <a:solidFill>
                <a:srgbClr val="98106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ed1a4dab6_0_10"/>
          <p:cNvSpPr txBox="1"/>
          <p:nvPr>
            <p:ph type="title"/>
          </p:nvPr>
        </p:nvSpPr>
        <p:spPr>
          <a:xfrm>
            <a:off x="526100" y="227675"/>
            <a:ext cx="85206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Caracteres coringas</a:t>
            </a:r>
            <a:endParaRPr/>
          </a:p>
        </p:txBody>
      </p:sp>
      <p:pic>
        <p:nvPicPr>
          <p:cNvPr id="189" name="Google Shape;189;g30ed1a4dab6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474" y="1299875"/>
            <a:ext cx="7755051" cy="326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>
            <a:off x="1756650" y="3924600"/>
            <a:ext cx="4136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Criação e Edição de Arquivos</a:t>
            </a:r>
            <a:endParaRPr/>
          </a:p>
        </p:txBody>
      </p:sp>
      <p:sp>
        <p:nvSpPr>
          <p:cNvPr id="76" name="Google Shape;76;p31"/>
          <p:cNvSpPr txBox="1"/>
          <p:nvPr>
            <p:ph idx="1" type="subTitle"/>
          </p:nvPr>
        </p:nvSpPr>
        <p:spPr>
          <a:xfrm>
            <a:off x="-334875" y="1925550"/>
            <a:ext cx="61815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9200"/>
              <a:buNone/>
            </a:pPr>
            <a:r>
              <a:rPr lang="pt-BR"/>
              <a:t>1.</a:t>
            </a:r>
            <a:endParaRPr/>
          </a:p>
        </p:txBody>
      </p:sp>
      <p:pic>
        <p:nvPicPr>
          <p:cNvPr id="77" name="Google Shape;77;p31"/>
          <p:cNvPicPr preferRelativeResize="0"/>
          <p:nvPr/>
        </p:nvPicPr>
        <p:blipFill rotWithShape="1">
          <a:blip r:embed="rId3">
            <a:alphaModFix/>
          </a:blip>
          <a:srcRect b="8188" l="30504" r="9904" t="0"/>
          <a:stretch/>
        </p:blipFill>
        <p:spPr>
          <a:xfrm>
            <a:off x="6049025" y="1434088"/>
            <a:ext cx="3022375" cy="25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d58e3a9527_0_5"/>
          <p:cNvSpPr txBox="1"/>
          <p:nvPr>
            <p:ph type="title"/>
          </p:nvPr>
        </p:nvSpPr>
        <p:spPr>
          <a:xfrm>
            <a:off x="286950" y="526350"/>
            <a:ext cx="8570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/>
              <a:t>Exercício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1800">
                <a:latin typeface="Roboto Mono Medium"/>
                <a:ea typeface="Roboto Mono Medium"/>
                <a:cs typeface="Roboto Mono Medium"/>
                <a:sym typeface="Roboto Mono Medium"/>
              </a:rPr>
              <a:t>$ wget https://www.inf.ufpr.br/rsmt23/ExIntermediario.tar.gz</a:t>
            </a:r>
            <a:endParaRPr sz="3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1800">
                <a:latin typeface="Roboto Mono Medium"/>
                <a:ea typeface="Roboto Mono Medium"/>
                <a:cs typeface="Roboto Mono Medium"/>
                <a:sym typeface="Roboto Mono Medium"/>
              </a:rPr>
              <a:t>$ tar -xf ExIntermediario.tar.gz</a:t>
            </a:r>
            <a:endParaRPr sz="180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2"/>
          <p:cNvSpPr txBox="1"/>
          <p:nvPr>
            <p:ph type="title"/>
          </p:nvPr>
        </p:nvSpPr>
        <p:spPr>
          <a:xfrm>
            <a:off x="526100" y="227675"/>
            <a:ext cx="85206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touch</a:t>
            </a:r>
            <a:endParaRPr/>
          </a:p>
        </p:txBody>
      </p:sp>
      <p:sp>
        <p:nvSpPr>
          <p:cNvPr id="83" name="Google Shape;83;p32"/>
          <p:cNvSpPr txBox="1"/>
          <p:nvPr>
            <p:ph idx="1" type="body"/>
          </p:nvPr>
        </p:nvSpPr>
        <p:spPr>
          <a:xfrm>
            <a:off x="526100" y="1124250"/>
            <a:ext cx="85206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pt-BR" sz="1400"/>
              <a:t>Atualiza a data de última modificação</a:t>
            </a:r>
            <a:r>
              <a:rPr lang="pt-BR" sz="1400"/>
              <a:t> e de último acesso do arquivo (sem modificar seu conteúdo)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b="1" lang="pt-BR" sz="1400"/>
              <a:t>Caso não exista</a:t>
            </a:r>
            <a:r>
              <a:rPr lang="pt-BR" sz="1400"/>
              <a:t> o arquivo especificado, </a:t>
            </a:r>
            <a:r>
              <a:rPr b="1" lang="pt-BR" sz="1400"/>
              <a:t>cria um arquivo</a:t>
            </a:r>
            <a:r>
              <a:rPr lang="pt-BR" sz="1400"/>
              <a:t> com o nome passado como argumento</a:t>
            </a:r>
            <a:endParaRPr sz="1400"/>
          </a:p>
        </p:txBody>
      </p:sp>
      <p:pic>
        <p:nvPicPr>
          <p:cNvPr id="84" name="Google Shape;8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2087" y="2394200"/>
            <a:ext cx="5539824" cy="25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4"/>
          <p:cNvSpPr txBox="1"/>
          <p:nvPr>
            <p:ph type="title"/>
          </p:nvPr>
        </p:nvSpPr>
        <p:spPr>
          <a:xfrm>
            <a:off x="526100" y="227675"/>
            <a:ext cx="85206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mkdir </a:t>
            </a:r>
            <a:r>
              <a:rPr b="1" lang="pt-BR" sz="1800">
                <a:latin typeface="Lexend"/>
                <a:ea typeface="Lexend"/>
                <a:cs typeface="Lexend"/>
                <a:sym typeface="Lexend"/>
              </a:rPr>
              <a:t>m</a:t>
            </a:r>
            <a:r>
              <a:rPr lang="pt-BR" sz="1800">
                <a:latin typeface="Lexend"/>
                <a:ea typeface="Lexend"/>
                <a:cs typeface="Lexend"/>
                <a:sym typeface="Lexend"/>
              </a:rPr>
              <a:t>a</a:t>
            </a:r>
            <a:r>
              <a:rPr b="1" lang="pt-BR" sz="1800"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pt-BR" sz="1800">
                <a:latin typeface="Lexend"/>
                <a:ea typeface="Lexend"/>
                <a:cs typeface="Lexend"/>
                <a:sym typeface="Lexend"/>
              </a:rPr>
              <a:t>e </a:t>
            </a:r>
            <a:r>
              <a:rPr b="1" lang="pt-BR" sz="1800">
                <a:latin typeface="Lexend"/>
                <a:ea typeface="Lexend"/>
                <a:cs typeface="Lexend"/>
                <a:sym typeface="Lexend"/>
              </a:rPr>
              <a:t>dir</a:t>
            </a:r>
            <a:r>
              <a:rPr lang="pt-BR" sz="1800">
                <a:latin typeface="Lexend"/>
                <a:ea typeface="Lexend"/>
                <a:cs typeface="Lexend"/>
                <a:sym typeface="Lexend"/>
              </a:rPr>
              <a:t>ectory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0" name="Google Shape;90;p34"/>
          <p:cNvSpPr txBox="1"/>
          <p:nvPr>
            <p:ph idx="1" type="body"/>
          </p:nvPr>
        </p:nvSpPr>
        <p:spPr>
          <a:xfrm>
            <a:off x="526100" y="156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pt-BR" sz="1400"/>
              <a:t>Cria um diretório</a:t>
            </a:r>
            <a:r>
              <a:rPr lang="pt-BR" sz="1400"/>
              <a:t> usando o argumento passado como nome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b="1" lang="pt-BR" sz="1400"/>
              <a:t>Caso já exista</a:t>
            </a:r>
            <a:r>
              <a:rPr lang="pt-BR" sz="1400"/>
              <a:t> um diretório com o nome, imprime </a:t>
            </a:r>
            <a:r>
              <a:rPr b="1" lang="pt-BR" sz="1400"/>
              <a:t>mensagem de erro</a:t>
            </a:r>
            <a:endParaRPr b="1" sz="1400"/>
          </a:p>
        </p:txBody>
      </p:sp>
      <p:pic>
        <p:nvPicPr>
          <p:cNvPr id="91" name="Google Shape;9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6450" y="2676288"/>
            <a:ext cx="4991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ed1a4dab6_0_73"/>
          <p:cNvSpPr txBox="1"/>
          <p:nvPr>
            <p:ph type="title"/>
          </p:nvPr>
        </p:nvSpPr>
        <p:spPr>
          <a:xfrm>
            <a:off x="526100" y="227675"/>
            <a:ext cx="85206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cat &amp; tac </a:t>
            </a:r>
            <a:r>
              <a:rPr lang="pt-BR" sz="1800">
                <a:latin typeface="Lexend"/>
                <a:ea typeface="Lexend"/>
                <a:cs typeface="Lexend"/>
                <a:sym typeface="Lexend"/>
              </a:rPr>
              <a:t>con</a:t>
            </a:r>
            <a:r>
              <a:rPr b="1" lang="pt-BR" sz="1800">
                <a:latin typeface="Lexend"/>
                <a:ea typeface="Lexend"/>
                <a:cs typeface="Lexend"/>
                <a:sym typeface="Lexend"/>
              </a:rPr>
              <a:t>cat</a:t>
            </a:r>
            <a:r>
              <a:rPr lang="pt-BR" sz="1800">
                <a:latin typeface="Lexend"/>
                <a:ea typeface="Lexend"/>
                <a:cs typeface="Lexend"/>
                <a:sym typeface="Lexend"/>
              </a:rPr>
              <a:t>enate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" name="Google Shape;97;g30ed1a4dab6_0_73"/>
          <p:cNvSpPr txBox="1"/>
          <p:nvPr>
            <p:ph idx="1" type="body"/>
          </p:nvPr>
        </p:nvSpPr>
        <p:spPr>
          <a:xfrm>
            <a:off x="379450" y="1218575"/>
            <a:ext cx="8818500" cy="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Lê arquivo(s) passado(s) como argumento(s), o(s) concatena e escreve na saída padrão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Caso não seja passado nenhum argumento, lê os dados da entrada padrão (</a:t>
            </a:r>
            <a:r>
              <a:rPr i="1" lang="pt-BR" sz="1400"/>
              <a:t>stdin</a:t>
            </a:r>
            <a:r>
              <a:rPr lang="pt-BR" sz="1400"/>
              <a:t>)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pt-BR" sz="1400"/>
              <a:t>O comando </a:t>
            </a:r>
            <a:r>
              <a:rPr b="1" lang="pt-BR" sz="1400">
                <a:latin typeface="IBM Plex Mono"/>
                <a:ea typeface="IBM Plex Mono"/>
                <a:cs typeface="IBM Plex Mono"/>
                <a:sym typeface="IBM Plex Mono"/>
              </a:rPr>
              <a:t>tac</a:t>
            </a:r>
            <a:r>
              <a:rPr lang="pt-BR" sz="1400"/>
              <a:t> performa a mesma tarefa do </a:t>
            </a:r>
            <a:r>
              <a:rPr b="1" lang="pt-BR" sz="1400">
                <a:latin typeface="IBM Plex Mono"/>
                <a:ea typeface="IBM Plex Mono"/>
                <a:cs typeface="IBM Plex Mono"/>
                <a:sym typeface="IBM Plex Mono"/>
              </a:rPr>
              <a:t>cat</a:t>
            </a:r>
            <a:r>
              <a:rPr lang="pt-BR" sz="1400"/>
              <a:t>, porém, escreve as linhas na ordem reversa</a:t>
            </a:r>
            <a:endParaRPr sz="1400"/>
          </a:p>
        </p:txBody>
      </p:sp>
      <p:pic>
        <p:nvPicPr>
          <p:cNvPr id="98" name="Google Shape;98;g30ed1a4dab6_0_73"/>
          <p:cNvPicPr preferRelativeResize="0"/>
          <p:nvPr/>
        </p:nvPicPr>
        <p:blipFill rotWithShape="1">
          <a:blip r:embed="rId3">
            <a:alphaModFix/>
          </a:blip>
          <a:srcRect b="0" l="0" r="51996" t="0"/>
          <a:stretch/>
        </p:blipFill>
        <p:spPr>
          <a:xfrm>
            <a:off x="1753719" y="2478350"/>
            <a:ext cx="2733274" cy="250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0ed1a4dab6_0_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6630" y="2478350"/>
            <a:ext cx="2753644" cy="250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7"/>
          <p:cNvSpPr txBox="1"/>
          <p:nvPr>
            <p:ph type="title"/>
          </p:nvPr>
        </p:nvSpPr>
        <p:spPr>
          <a:xfrm>
            <a:off x="526100" y="227675"/>
            <a:ext cx="85206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Editor de Texto</a:t>
            </a:r>
            <a:endParaRPr/>
          </a:p>
        </p:txBody>
      </p:sp>
      <p:sp>
        <p:nvSpPr>
          <p:cNvPr id="105" name="Google Shape;105;p47"/>
          <p:cNvSpPr txBox="1"/>
          <p:nvPr>
            <p:ph idx="1" type="body"/>
          </p:nvPr>
        </p:nvSpPr>
        <p:spPr>
          <a:xfrm>
            <a:off x="526100" y="1313975"/>
            <a:ext cx="8520600" cy="3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Permite editar texto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pt-BR" sz="1400"/>
              <a:t>Geralmente vem com ferramentas para facilitar essa tarefa</a:t>
            </a:r>
            <a:endParaRPr sz="1400"/>
          </a:p>
        </p:txBody>
      </p:sp>
      <p:pic>
        <p:nvPicPr>
          <p:cNvPr id="106" name="Google Shape;10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8086" y="2257550"/>
            <a:ext cx="4967825" cy="24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53c54b0eb_0_140"/>
          <p:cNvSpPr txBox="1"/>
          <p:nvPr>
            <p:ph type="title"/>
          </p:nvPr>
        </p:nvSpPr>
        <p:spPr>
          <a:xfrm>
            <a:off x="526100" y="227675"/>
            <a:ext cx="85206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gedit</a:t>
            </a:r>
            <a:endParaRPr/>
          </a:p>
        </p:txBody>
      </p:sp>
      <p:sp>
        <p:nvSpPr>
          <p:cNvPr id="112" name="Google Shape;112;g2d53c54b0eb_0_140"/>
          <p:cNvSpPr txBox="1"/>
          <p:nvPr>
            <p:ph idx="1" type="body"/>
          </p:nvPr>
        </p:nvSpPr>
        <p:spPr>
          <a:xfrm>
            <a:off x="526100" y="1313975"/>
            <a:ext cx="8520600" cy="3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Editor de texto com GUI do GNOME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Simples, mas disponibiliza alguns plugins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pt-BR" sz="1400"/>
              <a:t>Uso: gedit [arquivo] &amp;</a:t>
            </a:r>
            <a:endParaRPr sz="1400"/>
          </a:p>
        </p:txBody>
      </p:sp>
      <p:pic>
        <p:nvPicPr>
          <p:cNvPr id="113" name="Google Shape;113;g2d53c54b0eb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813" y="2956825"/>
            <a:ext cx="6365175" cy="15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5"/>
          <p:cNvSpPr txBox="1"/>
          <p:nvPr>
            <p:ph type="title"/>
          </p:nvPr>
        </p:nvSpPr>
        <p:spPr>
          <a:xfrm>
            <a:off x="2328575" y="3924600"/>
            <a:ext cx="3565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Exclusão e Cópia de Arquivos</a:t>
            </a:r>
            <a:endParaRPr/>
          </a:p>
        </p:txBody>
      </p:sp>
      <p:sp>
        <p:nvSpPr>
          <p:cNvPr id="119" name="Google Shape;119;p45"/>
          <p:cNvSpPr txBox="1"/>
          <p:nvPr>
            <p:ph idx="1" type="subTitle"/>
          </p:nvPr>
        </p:nvSpPr>
        <p:spPr>
          <a:xfrm>
            <a:off x="-334875" y="1925550"/>
            <a:ext cx="61815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9200"/>
              <a:buNone/>
            </a:pPr>
            <a:r>
              <a:rPr lang="pt-BR"/>
              <a:t>2.</a:t>
            </a:r>
            <a:endParaRPr/>
          </a:p>
        </p:txBody>
      </p:sp>
      <p:pic>
        <p:nvPicPr>
          <p:cNvPr id="120" name="Google Shape;120;p45"/>
          <p:cNvPicPr preferRelativeResize="0"/>
          <p:nvPr/>
        </p:nvPicPr>
        <p:blipFill rotWithShape="1">
          <a:blip r:embed="rId3">
            <a:alphaModFix/>
          </a:blip>
          <a:srcRect b="16412" l="0" r="2104" t="811"/>
          <a:stretch/>
        </p:blipFill>
        <p:spPr>
          <a:xfrm>
            <a:off x="6032000" y="768525"/>
            <a:ext cx="2934000" cy="36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5"/>
          <p:cNvSpPr txBox="1"/>
          <p:nvPr>
            <p:ph type="title"/>
          </p:nvPr>
        </p:nvSpPr>
        <p:spPr>
          <a:xfrm>
            <a:off x="526100" y="227675"/>
            <a:ext cx="85206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rm &amp; rmdir </a:t>
            </a:r>
            <a:r>
              <a:rPr b="1" lang="pt-BR" sz="1800"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pt-BR" sz="1800">
                <a:latin typeface="Lexend"/>
                <a:ea typeface="Lexend"/>
                <a:cs typeface="Lexend"/>
                <a:sym typeface="Lexend"/>
              </a:rPr>
              <a:t>e</a:t>
            </a:r>
            <a:r>
              <a:rPr b="1" lang="pt-BR" sz="1800">
                <a:latin typeface="Lexend"/>
                <a:ea typeface="Lexend"/>
                <a:cs typeface="Lexend"/>
                <a:sym typeface="Lexend"/>
              </a:rPr>
              <a:t>m</a:t>
            </a:r>
            <a:r>
              <a:rPr lang="pt-BR" sz="1800">
                <a:latin typeface="Lexend"/>
                <a:ea typeface="Lexend"/>
                <a:cs typeface="Lexend"/>
                <a:sym typeface="Lexend"/>
              </a:rPr>
              <a:t>ove &amp; </a:t>
            </a:r>
            <a:r>
              <a:rPr b="1" lang="pt-BR" sz="1800"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pt-BR" sz="1800">
                <a:latin typeface="Lexend"/>
                <a:ea typeface="Lexend"/>
                <a:cs typeface="Lexend"/>
                <a:sym typeface="Lexend"/>
              </a:rPr>
              <a:t>e</a:t>
            </a:r>
            <a:r>
              <a:rPr b="1" lang="pt-BR" sz="1800">
                <a:latin typeface="Lexend"/>
                <a:ea typeface="Lexend"/>
                <a:cs typeface="Lexend"/>
                <a:sym typeface="Lexend"/>
              </a:rPr>
              <a:t>m</a:t>
            </a:r>
            <a:r>
              <a:rPr lang="pt-BR" sz="1800">
                <a:latin typeface="Lexend"/>
                <a:ea typeface="Lexend"/>
                <a:cs typeface="Lexend"/>
                <a:sym typeface="Lexend"/>
              </a:rPr>
              <a:t>ove </a:t>
            </a:r>
            <a:r>
              <a:rPr b="1" lang="pt-BR" sz="1800">
                <a:latin typeface="Lexend"/>
                <a:ea typeface="Lexend"/>
                <a:cs typeface="Lexend"/>
                <a:sym typeface="Lexend"/>
              </a:rPr>
              <a:t>dir</a:t>
            </a:r>
            <a:r>
              <a:rPr lang="pt-BR" sz="1800">
                <a:latin typeface="Lexend"/>
                <a:ea typeface="Lexend"/>
                <a:cs typeface="Lexend"/>
                <a:sym typeface="Lexend"/>
              </a:rPr>
              <a:t>ectory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6" name="Google Shape;126;p35"/>
          <p:cNvSpPr txBox="1"/>
          <p:nvPr>
            <p:ph idx="1" type="body"/>
          </p:nvPr>
        </p:nvSpPr>
        <p:spPr>
          <a:xfrm>
            <a:off x="526100" y="1166425"/>
            <a:ext cx="8520600" cy="3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>
                <a:latin typeface="IBM Plex Mono"/>
                <a:ea typeface="IBM Plex Mono"/>
                <a:cs typeface="IBM Plex Mono"/>
                <a:sym typeface="IBM Plex Mono"/>
              </a:rPr>
              <a:t>rm</a:t>
            </a:r>
            <a:r>
              <a:rPr b="1" lang="pt-BR" sz="1400"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pt-BR" sz="1400"/>
              <a:t>→</a:t>
            </a:r>
            <a:r>
              <a:rPr b="1" lang="pt-BR" sz="1400"/>
              <a:t> exclui arquivos</a:t>
            </a:r>
            <a:r>
              <a:rPr lang="pt-BR" sz="1400"/>
              <a:t> a partir dos argumentos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pt-BR" sz="1400">
                <a:latin typeface="IBM Plex Mono"/>
                <a:ea typeface="IBM Plex Mono"/>
                <a:cs typeface="IBM Plex Mono"/>
                <a:sym typeface="IBM Plex Mono"/>
              </a:rPr>
              <a:t>rmdir </a:t>
            </a:r>
            <a:r>
              <a:rPr lang="pt-BR" sz="1400"/>
              <a:t>→ </a:t>
            </a:r>
            <a:r>
              <a:rPr b="1" lang="pt-BR" sz="1400"/>
              <a:t>exclui diretório</a:t>
            </a:r>
            <a:r>
              <a:rPr lang="pt-BR" sz="1400"/>
              <a:t> se este estiver vazio, caso contrário imprime mensagem de erro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pt-BR" sz="1400"/>
              <a:t>Também é possível excluir diretórios com </a:t>
            </a:r>
            <a:r>
              <a:rPr b="1" lang="pt-BR" sz="1400">
                <a:latin typeface="IBM Plex Mono"/>
                <a:ea typeface="IBM Plex Mono"/>
                <a:cs typeface="IBM Plex Mono"/>
                <a:sym typeface="IBM Plex Mono"/>
              </a:rPr>
              <a:t>rm</a:t>
            </a:r>
            <a:r>
              <a:rPr lang="pt-BR" sz="1400"/>
              <a:t>, usando a opção </a:t>
            </a:r>
            <a:r>
              <a:rPr b="1" lang="pt-BR" sz="1400">
                <a:latin typeface="IBM Plex Mono"/>
                <a:ea typeface="IBM Plex Mono"/>
                <a:cs typeface="IBM Plex Mono"/>
                <a:sym typeface="IBM Plex Mono"/>
              </a:rPr>
              <a:t>-r</a:t>
            </a:r>
            <a:r>
              <a:rPr lang="pt-BR" sz="1400">
                <a:latin typeface="IBM Plex Mono"/>
                <a:ea typeface="IBM Plex Mono"/>
                <a:cs typeface="IBM Plex Mono"/>
                <a:sym typeface="IBM Plex Mono"/>
              </a:rPr>
              <a:t>,</a:t>
            </a:r>
            <a:r>
              <a:rPr lang="pt-BR" sz="1400"/>
              <a:t> que apagará o diretório e todos os arquivos presentes nele.</a:t>
            </a:r>
            <a:endParaRPr sz="14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127" name="Google Shape;12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9275" y="2628188"/>
            <a:ext cx="550545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111111"/>
      </a:dk1>
      <a:lt1>
        <a:srgbClr val="FAF9F6"/>
      </a:lt1>
      <a:dk2>
        <a:srgbClr val="434343"/>
      </a:dk2>
      <a:lt2>
        <a:srgbClr val="7F7F7F"/>
      </a:lt2>
      <a:accent1>
        <a:srgbClr val="2D1A52"/>
      </a:accent1>
      <a:accent2>
        <a:srgbClr val="4F1756"/>
      </a:accent2>
      <a:accent3>
        <a:srgbClr val="6A1559"/>
      </a:accent3>
      <a:accent4>
        <a:srgbClr val="981062"/>
      </a:accent4>
      <a:accent5>
        <a:srgbClr val="18ABED"/>
      </a:accent5>
      <a:accent6>
        <a:srgbClr val="95DEFF"/>
      </a:accent6>
      <a:hlink>
        <a:srgbClr val="95DEFF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