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IBM Plex Mono Medium"/>
      <p:regular r:id="rId31"/>
      <p:bold r:id="rId32"/>
      <p:italic r:id="rId33"/>
      <p:boldItalic r:id="rId34"/>
    </p:embeddedFont>
    <p:embeddedFont>
      <p:font typeface="Raleway"/>
      <p:regular r:id="rId35"/>
      <p:bold r:id="rId36"/>
      <p:italic r:id="rId37"/>
      <p:boldItalic r:id="rId38"/>
    </p:embeddedFont>
    <p:embeddedFont>
      <p:font typeface="Lexend SemiBold"/>
      <p:regular r:id="rId39"/>
      <p:bold r:id="rId40"/>
    </p:embeddedFont>
    <p:embeddedFont>
      <p:font typeface="Roboto Mono Medium"/>
      <p:regular r:id="rId41"/>
      <p:bold r:id="rId42"/>
      <p:italic r:id="rId43"/>
      <p:boldItalic r:id="rId44"/>
    </p:embeddedFont>
    <p:embeddedFont>
      <p:font typeface="Lexend Light"/>
      <p:regular r:id="rId45"/>
      <p:bold r:id="rId46"/>
    </p:embeddedFont>
    <p:embeddedFont>
      <p:font typeface="Lexend Medium"/>
      <p:regular r:id="rId47"/>
      <p:bold r:id="rId48"/>
    </p:embeddedFont>
    <p:embeddedFont>
      <p:font typeface="Lexend"/>
      <p:regular r:id="rId49"/>
      <p:bold r:id="rId50"/>
    </p:embeddedFont>
    <p:embeddedFont>
      <p:font typeface="IBM Plex Mono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55" roundtripDataSignature="AMtx7mjbOfeFCbSUjsEidGFfR3PMtgDR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SemiBold-bold.fntdata"/><Relationship Id="rId42" Type="http://schemas.openxmlformats.org/officeDocument/2006/relationships/font" Target="fonts/RobotoMonoMedium-bold.fntdata"/><Relationship Id="rId41" Type="http://schemas.openxmlformats.org/officeDocument/2006/relationships/font" Target="fonts/RobotoMonoMedium-regular.fntdata"/><Relationship Id="rId44" Type="http://schemas.openxmlformats.org/officeDocument/2006/relationships/font" Target="fonts/RobotoMonoMedium-boldItalic.fntdata"/><Relationship Id="rId43" Type="http://schemas.openxmlformats.org/officeDocument/2006/relationships/font" Target="fonts/RobotoMonoMedium-italic.fntdata"/><Relationship Id="rId46" Type="http://schemas.openxmlformats.org/officeDocument/2006/relationships/font" Target="fonts/LexendLight-bold.fntdata"/><Relationship Id="rId45" Type="http://schemas.openxmlformats.org/officeDocument/2006/relationships/font" Target="fonts/LexendLigh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exendMedium-bold.fntdata"/><Relationship Id="rId47" Type="http://schemas.openxmlformats.org/officeDocument/2006/relationships/font" Target="fonts/LexendMedium-regular.fntdata"/><Relationship Id="rId49" Type="http://schemas.openxmlformats.org/officeDocument/2006/relationships/font" Target="fonts/Lexend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IBMPlexMonoMedium-regular.fntdata"/><Relationship Id="rId30" Type="http://schemas.openxmlformats.org/officeDocument/2006/relationships/slide" Target="slides/slide25.xml"/><Relationship Id="rId33" Type="http://schemas.openxmlformats.org/officeDocument/2006/relationships/font" Target="fonts/IBMPlexMonoMedium-italic.fntdata"/><Relationship Id="rId32" Type="http://schemas.openxmlformats.org/officeDocument/2006/relationships/font" Target="fonts/IBMPlexMonoMedium-bold.fntdata"/><Relationship Id="rId35" Type="http://schemas.openxmlformats.org/officeDocument/2006/relationships/font" Target="fonts/Raleway-regular.fntdata"/><Relationship Id="rId34" Type="http://schemas.openxmlformats.org/officeDocument/2006/relationships/font" Target="fonts/IBMPlexMonoMedium-boldItalic.fntdata"/><Relationship Id="rId37" Type="http://schemas.openxmlformats.org/officeDocument/2006/relationships/font" Target="fonts/Raleway-italic.fntdata"/><Relationship Id="rId36" Type="http://schemas.openxmlformats.org/officeDocument/2006/relationships/font" Target="fonts/Raleway-bold.fntdata"/><Relationship Id="rId39" Type="http://schemas.openxmlformats.org/officeDocument/2006/relationships/font" Target="fonts/LexendSemiBold-regular.fntdata"/><Relationship Id="rId38" Type="http://schemas.openxmlformats.org/officeDocument/2006/relationships/font" Target="fonts/Raleway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IBMPlexMono-regular.fntdata"/><Relationship Id="rId50" Type="http://schemas.openxmlformats.org/officeDocument/2006/relationships/font" Target="fonts/Lexend-bold.fntdata"/><Relationship Id="rId53" Type="http://schemas.openxmlformats.org/officeDocument/2006/relationships/font" Target="fonts/IBMPlexMono-italic.fntdata"/><Relationship Id="rId52" Type="http://schemas.openxmlformats.org/officeDocument/2006/relationships/font" Target="fonts/IBMPlexMono-bold.fntdata"/><Relationship Id="rId11" Type="http://schemas.openxmlformats.org/officeDocument/2006/relationships/slide" Target="slides/slide6.xml"/><Relationship Id="rId55" Type="http://customschemas.google.com/relationships/presentationmetadata" Target="metadata"/><Relationship Id="rId10" Type="http://schemas.openxmlformats.org/officeDocument/2006/relationships/slide" Target="slides/slide5.xml"/><Relationship Id="rId54" Type="http://schemas.openxmlformats.org/officeDocument/2006/relationships/font" Target="fonts/IBMPlexMon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Se quiser comentar, esse comando do ffmpeg tá tranformando um vídeo em gif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" name="Google Shape;187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563bd7c9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2d563bd7c9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" name="Google Shape;201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8" name="Google Shape;20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2" name="Google Shape;222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/>
          <p:nvPr/>
        </p:nvSpPr>
        <p:spPr>
          <a:xfrm>
            <a:off x="-85375" y="0"/>
            <a:ext cx="1141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55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Lexend"/>
              <a:buNone/>
              <a:defRPr sz="4200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2" name="Google Shape;12;p55"/>
          <p:cNvSpPr txBox="1"/>
          <p:nvPr>
            <p:ph idx="1" type="subTitle"/>
          </p:nvPr>
        </p:nvSpPr>
        <p:spPr>
          <a:xfrm>
            <a:off x="1176000" y="30111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exend"/>
              <a:buNone/>
              <a:defRPr sz="2400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pic>
        <p:nvPicPr>
          <p:cNvPr id="13" name="Google Shape;13;p55"/>
          <p:cNvPicPr preferRelativeResize="0"/>
          <p:nvPr/>
        </p:nvPicPr>
        <p:blipFill rotWithShape="1">
          <a:blip r:embed="rId2">
            <a:alphaModFix/>
          </a:blip>
          <a:srcRect b="14313" l="16751" r="17914" t="14794"/>
          <a:stretch/>
        </p:blipFill>
        <p:spPr>
          <a:xfrm>
            <a:off x="7161626" y="1904440"/>
            <a:ext cx="1833899" cy="22087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55"/>
          <p:cNvSpPr/>
          <p:nvPr/>
        </p:nvSpPr>
        <p:spPr>
          <a:xfrm>
            <a:off x="7176400" y="4225800"/>
            <a:ext cx="1833900" cy="11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810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55"/>
          <p:cNvSpPr txBox="1"/>
          <p:nvPr/>
        </p:nvSpPr>
        <p:spPr>
          <a:xfrm>
            <a:off x="7516400" y="4339800"/>
            <a:ext cx="14940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2024</a:t>
            </a:r>
            <a:endParaRPr b="1" i="0" sz="3000" u="none" cap="none" strike="noStrike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Light"/>
              <a:buNone/>
              <a:defRPr sz="2000">
                <a:latin typeface="Lexend Light"/>
                <a:ea typeface="Lexend Light"/>
                <a:cs typeface="Lexend Light"/>
                <a:sym typeface="Lexend Light"/>
              </a:defRPr>
            </a:lvl1pPr>
          </a:lstStyle>
          <a:p/>
        </p:txBody>
      </p:sp>
      <p:sp>
        <p:nvSpPr>
          <p:cNvPr id="60" name="Google Shape;60;p6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6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" name="Google Shape;18;p56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9" name="Google Shape;19;p5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0" name="Google Shape;20;p56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6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seção">
  <p:cSld name="CUSTOM_1">
    <p:bg>
      <p:bgPr>
        <a:solidFill>
          <a:schemeClr val="accent6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7"/>
          <p:cNvSpPr/>
          <p:nvPr/>
        </p:nvSpPr>
        <p:spPr>
          <a:xfrm>
            <a:off x="-85375" y="0"/>
            <a:ext cx="6032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57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exend Medium"/>
              <a:buNone/>
              <a:defRPr b="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57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200"/>
              <a:buFont typeface="Lexend"/>
              <a:buNone/>
              <a:defRPr b="1" sz="9200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8" name="Google Shape;28;p58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29" name="Google Shape;29;p58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8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58"/>
          <p:cNvSpPr txBox="1"/>
          <p:nvPr>
            <p:ph idx="1" type="body"/>
          </p:nvPr>
        </p:nvSpPr>
        <p:spPr>
          <a:xfrm>
            <a:off x="526100" y="15638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32" name="Google Shape;32;p58"/>
          <p:cNvSpPr txBox="1"/>
          <p:nvPr>
            <p:ph idx="2" type="body"/>
          </p:nvPr>
        </p:nvSpPr>
        <p:spPr>
          <a:xfrm>
            <a:off x="5043969" y="1566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9"/>
          <p:cNvSpPr txBox="1"/>
          <p:nvPr>
            <p:ph type="title"/>
          </p:nvPr>
        </p:nvSpPr>
        <p:spPr>
          <a:xfrm>
            <a:off x="490250" y="526350"/>
            <a:ext cx="66123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Lexend SemiBold"/>
              <a:buNone/>
              <a:defRPr b="0" sz="51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5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ização">
  <p:cSld name="CUSTOM">
    <p:bg>
      <p:bgPr>
        <a:solidFill>
          <a:schemeClr val="accent6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0"/>
          <p:cNvSpPr/>
          <p:nvPr/>
        </p:nvSpPr>
        <p:spPr>
          <a:xfrm>
            <a:off x="-85375" y="0"/>
            <a:ext cx="9347700" cy="232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0"/>
          <p:cNvSpPr txBox="1"/>
          <p:nvPr/>
        </p:nvSpPr>
        <p:spPr>
          <a:xfrm>
            <a:off x="194250" y="850700"/>
            <a:ext cx="8673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1" i="0" lang="pt-BR" sz="12500" u="none" cap="none" strike="noStrike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b="1" i="0" sz="12500" u="none" cap="none" strike="noStrike">
              <a:solidFill>
                <a:schemeClr val="accent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" name="Google Shape;39;p60"/>
          <p:cNvSpPr txBox="1"/>
          <p:nvPr/>
        </p:nvSpPr>
        <p:spPr>
          <a:xfrm>
            <a:off x="118050" y="774500"/>
            <a:ext cx="8673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1" i="0" lang="pt-BR" sz="125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b="1" i="0" sz="125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0" name="Google Shape;40;p60"/>
          <p:cNvPicPr preferRelativeResize="0"/>
          <p:nvPr/>
        </p:nvPicPr>
        <p:blipFill rotWithShape="1">
          <a:blip r:embed="rId2">
            <a:alphaModFix/>
          </a:blip>
          <a:srcRect b="26593" l="15156" r="11657" t="25850"/>
          <a:stretch/>
        </p:blipFill>
        <p:spPr>
          <a:xfrm>
            <a:off x="276641" y="3126571"/>
            <a:ext cx="3793808" cy="185532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0"/>
          <p:cNvSpPr/>
          <p:nvPr/>
        </p:nvSpPr>
        <p:spPr>
          <a:xfrm>
            <a:off x="6940500" y="3354995"/>
            <a:ext cx="2203500" cy="122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60"/>
          <p:cNvSpPr txBox="1"/>
          <p:nvPr/>
        </p:nvSpPr>
        <p:spPr>
          <a:xfrm>
            <a:off x="7015200" y="3481470"/>
            <a:ext cx="2054100" cy="9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pet.inf.ufpr.br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pet@inf.ufpr.br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@petcompufpr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6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1"/>
          <p:cNvSpPr/>
          <p:nvPr/>
        </p:nvSpPr>
        <p:spPr>
          <a:xfrm>
            <a:off x="-85375" y="0"/>
            <a:ext cx="1141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61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Lexend"/>
              <a:buNone/>
              <a:defRPr sz="4200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8" name="Google Shape;48;p62"/>
          <p:cNvSpPr txBox="1"/>
          <p:nvPr>
            <p:ph type="title"/>
          </p:nvPr>
        </p:nvSpPr>
        <p:spPr>
          <a:xfrm>
            <a:off x="564900" y="1446375"/>
            <a:ext cx="85206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Lexend SemiBold"/>
              <a:buNone/>
              <a:defRPr b="0"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9" name="Google Shape;49;p62"/>
          <p:cNvSpPr/>
          <p:nvPr/>
        </p:nvSpPr>
        <p:spPr>
          <a:xfrm>
            <a:off x="349200" y="2943975"/>
            <a:ext cx="25152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62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3"/>
          <p:cNvSpPr/>
          <p:nvPr/>
        </p:nvSpPr>
        <p:spPr>
          <a:xfrm>
            <a:off x="4688425" y="-19350"/>
            <a:ext cx="4767900" cy="518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3"/>
          <p:cNvSpPr txBox="1"/>
          <p:nvPr>
            <p:ph idx="1" type="subTitle"/>
          </p:nvPr>
        </p:nvSpPr>
        <p:spPr>
          <a:xfrm>
            <a:off x="265500" y="3150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Light"/>
              <a:buNone/>
              <a:defRPr sz="21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6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5" name="Google Shape;55;p63"/>
          <p:cNvSpPr txBox="1"/>
          <p:nvPr>
            <p:ph idx="2" type="body"/>
          </p:nvPr>
        </p:nvSpPr>
        <p:spPr>
          <a:xfrm>
            <a:off x="4989644" y="9067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exend"/>
              <a:buChar char="●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●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●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6" name="Google Shape;56;p63"/>
          <p:cNvSpPr/>
          <p:nvPr/>
        </p:nvSpPr>
        <p:spPr>
          <a:xfrm>
            <a:off x="4989650" y="4551050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3"/>
          <p:cNvSpPr txBox="1"/>
          <p:nvPr>
            <p:ph type="title"/>
          </p:nvPr>
        </p:nvSpPr>
        <p:spPr>
          <a:xfrm>
            <a:off x="311700" y="403650"/>
            <a:ext cx="3952800" cy="25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Lexend SemiBold"/>
              <a:buNone/>
              <a:defRPr b="0"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4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5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/>
              <a:t>Linux</a:t>
            </a:r>
            <a:endParaRPr/>
          </a:p>
        </p:txBody>
      </p:sp>
      <p:sp>
        <p:nvSpPr>
          <p:cNvPr id="68" name="Google Shape;68;p1"/>
          <p:cNvSpPr txBox="1"/>
          <p:nvPr>
            <p:ph idx="1" type="subTitle"/>
          </p:nvPr>
        </p:nvSpPr>
        <p:spPr>
          <a:xfrm>
            <a:off x="1176000" y="30111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>
                <a:latin typeface="Lexend Medium"/>
                <a:ea typeface="Lexend Medium"/>
                <a:cs typeface="Lexend Medium"/>
                <a:sym typeface="Lexend Medium"/>
              </a:rPr>
              <a:t>Básico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69" name="Google Shape;69;p1"/>
          <p:cNvSpPr txBox="1"/>
          <p:nvPr/>
        </p:nvSpPr>
        <p:spPr>
          <a:xfrm>
            <a:off x="4234575" y="49800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>
                <a:solidFill>
                  <a:srgbClr val="6A1559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SIEPE 2024</a:t>
            </a:r>
            <a:endParaRPr b="0" i="0" sz="1800" u="none" cap="none" strike="noStrike">
              <a:solidFill>
                <a:srgbClr val="6A1559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0" name="Google Shape;70;p1"/>
          <p:cNvSpPr txBox="1"/>
          <p:nvPr/>
        </p:nvSpPr>
        <p:spPr>
          <a:xfrm>
            <a:off x="1245375" y="41599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Login:  </a:t>
            </a:r>
            <a:r>
              <a:rPr b="1" lang="pt-BR" sz="18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siepe</a:t>
            </a:r>
            <a:r>
              <a:rPr b="1" i="0" lang="pt-BR" sz="1800" u="none" cap="none" strike="noStrike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rPr>
              <a:t>X</a:t>
            </a:r>
            <a:endParaRPr b="1" i="0" sz="1800" u="none" cap="none" strike="noStrike">
              <a:solidFill>
                <a:schemeClr val="accent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pt-BR" sz="1800" u="none" cap="none" strike="noStrike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Senha: </a:t>
            </a:r>
            <a:r>
              <a:rPr b="1" lang="pt-BR" sz="1800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Siepe</a:t>
            </a:r>
            <a:r>
              <a:rPr b="1" i="0" lang="pt-BR" sz="1800" u="none" cap="none" strike="noStrike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#</a:t>
            </a:r>
            <a:r>
              <a:rPr b="1" i="0" lang="pt-BR" sz="1800" u="none" cap="none" strike="noStrike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rPr>
              <a:t>X</a:t>
            </a:r>
            <a:endParaRPr b="1" i="0" sz="1800" u="none" cap="none" strike="noStrike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Comandos básicos</a:t>
            </a:r>
            <a:endParaRPr/>
          </a:p>
        </p:txBody>
      </p:sp>
      <p:sp>
        <p:nvSpPr>
          <p:cNvPr id="129" name="Google Shape;129;p14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3.</a:t>
            </a:r>
            <a:endParaRPr/>
          </a:p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7225" y="1586725"/>
            <a:ext cx="2945525" cy="2209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"/>
          <p:cNvSpPr txBox="1"/>
          <p:nvPr/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43434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Estrutura de comandos</a:t>
            </a:r>
            <a:endParaRPr b="0" i="0" sz="2800" u="none" cap="none" strike="noStrike">
              <a:solidFill>
                <a:srgbClr val="434343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136" name="Google Shape;136;p15"/>
          <p:cNvSpPr txBox="1"/>
          <p:nvPr/>
        </p:nvSpPr>
        <p:spPr>
          <a:xfrm>
            <a:off x="526100" y="1563875"/>
            <a:ext cx="8292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Geralmente, um comando segue uma estrutura básica, sendo: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A64D79"/>
                </a:solidFill>
                <a:latin typeface="Lexend"/>
                <a:ea typeface="Lexend"/>
                <a:cs typeface="Lexend"/>
                <a:sym typeface="Lexend"/>
              </a:rPr>
              <a:t>[comando]</a:t>
            </a:r>
            <a:r>
              <a:rPr b="0" i="0" lang="pt-BR" sz="2400" u="none" cap="none" strike="noStrike">
                <a:solidFill>
                  <a:srgbClr val="98106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0" i="0" lang="pt-BR" sz="2400" u="none" cap="none" strike="noStrike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[opções]</a:t>
            </a:r>
            <a:r>
              <a:rPr b="0" i="0" lang="pt-BR" sz="2400" u="none" cap="none" strike="noStrike">
                <a:solidFill>
                  <a:srgbClr val="98106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0" i="0" lang="pt-BR" sz="2400" u="none" cap="none" strike="noStrike">
                <a:solidFill>
                  <a:srgbClr val="2D1A52"/>
                </a:solidFill>
                <a:latin typeface="Lexend"/>
                <a:ea typeface="Lexend"/>
                <a:cs typeface="Lexend"/>
                <a:sym typeface="Lexend"/>
              </a:rPr>
              <a:t>[argumentos]</a:t>
            </a:r>
            <a:endParaRPr b="0" i="0" sz="2400" u="none" cap="none" strike="noStrike">
              <a:solidFill>
                <a:srgbClr val="2D1A5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Exemplo: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pt-BR" sz="2400" u="none" cap="none" strike="noStrike">
                <a:solidFill>
                  <a:srgbClr val="A64D79"/>
                </a:solidFill>
                <a:latin typeface="Lexend"/>
                <a:ea typeface="Lexend"/>
                <a:cs typeface="Lexend"/>
                <a:sym typeface="Lexend"/>
              </a:rPr>
              <a:t>cp </a:t>
            </a:r>
            <a:r>
              <a:rPr b="0" i="0" lang="pt-BR" sz="2400" u="none" cap="none" strike="noStrike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-r</a:t>
            </a:r>
            <a:r>
              <a:rPr b="0" i="0" lang="pt-BR" sz="2400" u="none" cap="none" strike="noStrike">
                <a:solidFill>
                  <a:srgbClr val="98106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0" i="0" lang="pt-BR" sz="2400" u="none" cap="none" strike="noStrike">
                <a:solidFill>
                  <a:srgbClr val="2D1A52"/>
                </a:solidFill>
                <a:latin typeface="Lexend"/>
                <a:ea typeface="Lexend"/>
                <a:cs typeface="Lexend"/>
                <a:sym typeface="Lexend"/>
              </a:rPr>
              <a:t>dir1 dir2</a:t>
            </a:r>
            <a:endParaRPr b="0" i="0" sz="2400" u="none" cap="none" strike="noStrike">
              <a:solidFill>
                <a:srgbClr val="2D1A5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pt-BR" sz="1500" u="none" cap="none" strike="noStrike">
                <a:solidFill>
                  <a:srgbClr val="A64D79"/>
                </a:solidFill>
                <a:latin typeface="Lexend"/>
                <a:ea typeface="Lexend"/>
                <a:cs typeface="Lexend"/>
                <a:sym typeface="Lexend"/>
              </a:rPr>
              <a:t>ffmpeg</a:t>
            </a:r>
            <a:r>
              <a:rPr b="0" i="0" lang="pt-BR" sz="1500" u="none" cap="none" strike="noStrike">
                <a:solidFill>
                  <a:srgbClr val="2D1A5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0" i="0" lang="pt-BR" sz="1500" u="none" cap="none" strike="noStrike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-y -i</a:t>
            </a:r>
            <a:r>
              <a:rPr b="0" i="0" lang="pt-BR" sz="1500" u="none" cap="none" strike="noStrike">
                <a:solidFill>
                  <a:srgbClr val="2D1A52"/>
                </a:solidFill>
                <a:latin typeface="Lexend"/>
                <a:ea typeface="Lexend"/>
                <a:cs typeface="Lexend"/>
                <a:sym typeface="Lexend"/>
              </a:rPr>
              <a:t> hypr.mp4 </a:t>
            </a:r>
            <a:r>
              <a:rPr b="0" i="0" lang="pt-BR" sz="1500" u="none" cap="none" strike="noStrike">
                <a:solidFill>
                  <a:srgbClr val="6A1559"/>
                </a:solidFill>
                <a:latin typeface="Lexend"/>
                <a:ea typeface="Lexend"/>
                <a:cs typeface="Lexend"/>
                <a:sym typeface="Lexend"/>
              </a:rPr>
              <a:t>-i</a:t>
            </a:r>
            <a:r>
              <a:rPr b="0" i="0" lang="pt-BR" sz="1500" u="none" cap="none" strike="noStrike">
                <a:solidFill>
                  <a:srgbClr val="2D1A52"/>
                </a:solidFill>
                <a:latin typeface="Lexend"/>
                <a:ea typeface="Lexend"/>
                <a:cs typeface="Lexend"/>
                <a:sym typeface="Lexend"/>
              </a:rPr>
              <a:t> palette.png </a:t>
            </a:r>
            <a:r>
              <a:rPr b="0" i="0" lang="pt-BR" sz="1500" u="none" cap="none" strike="noStrike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-filter_complex -r</a:t>
            </a:r>
            <a:r>
              <a:rPr b="0" i="0" lang="pt-BR" sz="1500" u="none" cap="none" strike="noStrike">
                <a:solidFill>
                  <a:srgbClr val="2D1A52"/>
                </a:solidFill>
                <a:latin typeface="Lexend"/>
                <a:ea typeface="Lexend"/>
                <a:cs typeface="Lexend"/>
                <a:sym typeface="Lexend"/>
              </a:rPr>
              <a:t> 10 </a:t>
            </a:r>
            <a:r>
              <a:rPr b="0" i="0" lang="pt-BR" sz="1500" u="none" cap="none" strike="noStrike">
                <a:solidFill>
                  <a:schemeClr val="accent5"/>
                </a:solidFill>
                <a:latin typeface="Lexend"/>
                <a:ea typeface="Lexend"/>
                <a:cs typeface="Lexend"/>
                <a:sym typeface="Lexend"/>
              </a:rPr>
              <a:t>-s</a:t>
            </a:r>
            <a:r>
              <a:rPr b="0" i="0" lang="pt-BR" sz="1500" u="none" cap="none" strike="noStrike">
                <a:solidFill>
                  <a:srgbClr val="2D1A52"/>
                </a:solidFill>
                <a:latin typeface="Lexend"/>
                <a:ea typeface="Lexend"/>
                <a:cs typeface="Lexend"/>
                <a:sym typeface="Lexend"/>
              </a:rPr>
              <a:t> 640x360 hypr.gif</a:t>
            </a:r>
            <a:endParaRPr b="0" i="0" sz="1500" u="none" cap="none" strike="noStrike">
              <a:solidFill>
                <a:srgbClr val="2D1A5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45720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pt-BR" sz="1200" u="none" cap="none" strike="noStrike">
                <a:solidFill>
                  <a:srgbClr val="2D1A52"/>
                </a:solidFill>
                <a:latin typeface="Lexend"/>
                <a:ea typeface="Lexend"/>
                <a:cs typeface="Lexend"/>
                <a:sym typeface="Lexend"/>
              </a:rPr>
              <a:t>*Não precisa se assustar</a:t>
            </a:r>
            <a:endParaRPr b="0" i="0" sz="1500" u="none" cap="none" strike="noStrike">
              <a:solidFill>
                <a:srgbClr val="2D1A5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"/>
          <p:cNvSpPr txBox="1"/>
          <p:nvPr>
            <p:ph idx="1" type="body"/>
          </p:nvPr>
        </p:nvSpPr>
        <p:spPr>
          <a:xfrm>
            <a:off x="526100" y="1117225"/>
            <a:ext cx="79833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Opções ou “flags” são </a:t>
            </a:r>
            <a:r>
              <a:rPr b="1" lang="pt-BR" sz="1400"/>
              <a:t>modificadores de um comando</a:t>
            </a:r>
            <a:r>
              <a:rPr lang="pt-BR" sz="1400"/>
              <a:t> na shell</a:t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Flags podem ou n</a:t>
            </a:r>
            <a:r>
              <a:rPr lang="pt-BR" sz="1400"/>
              <a:t>ão ter argumentos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Ex com argumento: ls –sort=WORD 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Ex sem argumentos: ls -l</a:t>
            </a:r>
            <a:endParaRPr sz="1400"/>
          </a:p>
        </p:txBody>
      </p:sp>
      <p:sp>
        <p:nvSpPr>
          <p:cNvPr id="142" name="Google Shape;142;p16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Estrutura de comandos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"/>
          <p:cNvSpPr txBox="1"/>
          <p:nvPr/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43434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whoami</a:t>
            </a:r>
            <a:endParaRPr b="0" i="0" sz="18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526100" y="1175550"/>
            <a:ext cx="8520600" cy="3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Imprime na tela o usuário atual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9" name="Google Shape;14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3027" y="1982950"/>
            <a:ext cx="6126724" cy="218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 txBox="1"/>
          <p:nvPr/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43434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pwd 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rint 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w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orking 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irectory</a:t>
            </a:r>
            <a:endParaRPr b="0" i="0" sz="18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5" name="Google Shape;155;p18"/>
          <p:cNvSpPr txBox="1"/>
          <p:nvPr/>
        </p:nvSpPr>
        <p:spPr>
          <a:xfrm>
            <a:off x="526100" y="1175550"/>
            <a:ext cx="8520600" cy="3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Imprime na tela o diretório atual (</a:t>
            </a:r>
            <a:r>
              <a:rPr b="0" i="1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working directory</a:t>
            </a: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)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56" name="Google Shape;15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26561" y="1932825"/>
            <a:ext cx="7119675" cy="258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Histórico</a:t>
            </a:r>
            <a:endParaRPr/>
          </a:p>
        </p:txBody>
      </p:sp>
      <p:sp>
        <p:nvSpPr>
          <p:cNvPr id="162" name="Google Shape;162;p22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Utilize </a:t>
            </a:r>
            <a:r>
              <a:rPr lang="pt-BR" sz="1400"/>
              <a:t>as teclas </a:t>
            </a:r>
            <a:r>
              <a:rPr b="1" i="1" lang="pt-BR" sz="1400"/>
              <a:t>up</a:t>
            </a:r>
            <a:r>
              <a:rPr lang="pt-BR" sz="1400"/>
              <a:t> e </a:t>
            </a:r>
            <a:r>
              <a:rPr b="1" i="1" lang="pt-BR" sz="1400"/>
              <a:t>down </a:t>
            </a:r>
            <a:r>
              <a:rPr lang="pt-BR" sz="1400"/>
              <a:t>para navegar pelo histórico de comandos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Evita digitar novamente os últimos comandos caso erre</a:t>
            </a:r>
            <a:endParaRPr sz="1400"/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 b="24835" l="28003" r="24994" t="18457"/>
          <a:stretch/>
        </p:blipFill>
        <p:spPr>
          <a:xfrm>
            <a:off x="2797775" y="2522351"/>
            <a:ext cx="3548449" cy="240827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/>
          <p:nvPr/>
        </p:nvSpPr>
        <p:spPr>
          <a:xfrm>
            <a:off x="4066050" y="3049575"/>
            <a:ext cx="1011900" cy="1602000"/>
          </a:xfrm>
          <a:prstGeom prst="ellipse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/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43434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man </a:t>
            </a:r>
            <a:r>
              <a:rPr b="1" i="0" lang="pt-BR" sz="1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man</a:t>
            </a:r>
            <a:r>
              <a:rPr b="0" i="0" lang="pt-BR" sz="18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ual</a:t>
            </a:r>
            <a:endParaRPr b="0" i="0" sz="18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526100" y="1124050"/>
            <a:ext cx="4973100" cy="3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O comando </a:t>
            </a:r>
            <a:r>
              <a:rPr b="1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man</a:t>
            </a: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 é usado para ler a documentação completa de algum comando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Não necessita conexão à internet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IBM Plex Mono Medium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$ man [comando]</a:t>
            </a:r>
            <a:endParaRPr b="0" i="0" sz="1400" u="none" cap="none" strike="noStrike">
              <a:solidFill>
                <a:srgbClr val="434343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Para sair da interface do man, digite </a:t>
            </a:r>
            <a:r>
              <a:rPr b="1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q</a:t>
            </a:r>
            <a:endParaRPr b="1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1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Teste </a:t>
            </a: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o comando com: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IBM Plex Mono"/>
              <a:buChar char="○"/>
            </a:pPr>
            <a:r>
              <a:rPr b="0" i="0" lang="pt-BR" sz="1400" u="none" cap="none" strike="noStrike">
                <a:solidFill>
                  <a:srgbClr val="434343"/>
                </a:solidFill>
                <a:latin typeface="IBM Plex Mono"/>
                <a:ea typeface="IBM Plex Mono"/>
                <a:cs typeface="IBM Plex Mono"/>
                <a:sym typeface="IBM Plex Mono"/>
              </a:rPr>
              <a:t>$ man man</a:t>
            </a:r>
            <a:endParaRPr b="0" i="0" sz="1400" u="none" cap="none" strike="noStrike">
              <a:solidFill>
                <a:srgbClr val="434343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IBM Plex Mono"/>
              <a:buChar char="○"/>
            </a:pPr>
            <a:r>
              <a:rPr b="0" i="0" lang="pt-BR" sz="1400" u="none" cap="none" strike="noStrike">
                <a:solidFill>
                  <a:srgbClr val="434343"/>
                </a:solidFill>
                <a:latin typeface="IBM Plex Mono"/>
                <a:ea typeface="IBM Plex Mono"/>
                <a:cs typeface="IBM Plex Mono"/>
                <a:sym typeface="IBM Plex Mono"/>
              </a:rPr>
              <a:t>$ man ls</a:t>
            </a:r>
            <a:endParaRPr b="0" i="0" sz="1400" u="none" cap="none" strike="noStrike">
              <a:solidFill>
                <a:srgbClr val="434343"/>
              </a:solidFill>
              <a:latin typeface="IBM Plex Mono"/>
              <a:ea typeface="IBM Plex Mono"/>
              <a:cs typeface="IBM Plex Mono"/>
              <a:sym typeface="IBM Plex Mono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81062"/>
              </a:buClr>
              <a:buSzPts val="1400"/>
              <a:buFont typeface="IBM Plex Mono"/>
              <a:buChar char="○"/>
            </a:pPr>
            <a:r>
              <a:rPr b="0" i="0" lang="pt-BR" sz="1400" u="none" cap="none" strike="noStrike">
                <a:solidFill>
                  <a:srgbClr val="434343"/>
                </a:solidFill>
                <a:latin typeface="IBM Plex Mono"/>
                <a:ea typeface="IBM Plex Mono"/>
                <a:cs typeface="IBM Plex Mono"/>
                <a:sym typeface="IBM Plex Mono"/>
              </a:rPr>
              <a:t>$ man cd</a:t>
            </a:r>
            <a:endParaRPr b="0" i="0" sz="1400" u="none" cap="none" strike="noStrike">
              <a:solidFill>
                <a:srgbClr val="434343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71" name="Google Shape;1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9274" y="1124050"/>
            <a:ext cx="3547426" cy="385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Navegação</a:t>
            </a:r>
            <a:endParaRPr/>
          </a:p>
        </p:txBody>
      </p:sp>
      <p:sp>
        <p:nvSpPr>
          <p:cNvPr id="177" name="Google Shape;177;p26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4.</a:t>
            </a:r>
            <a:endParaRPr/>
          </a:p>
        </p:txBody>
      </p:sp>
      <p:pic>
        <p:nvPicPr>
          <p:cNvPr id="178" name="Google Shape;17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1200" y="1449538"/>
            <a:ext cx="2992575" cy="2244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Atalhos da shell</a:t>
            </a:r>
            <a:endParaRPr/>
          </a:p>
        </p:txBody>
      </p:sp>
      <p:sp>
        <p:nvSpPr>
          <p:cNvPr id="184" name="Google Shape;184;p27"/>
          <p:cNvSpPr txBox="1"/>
          <p:nvPr>
            <p:ph idx="1" type="body"/>
          </p:nvPr>
        </p:nvSpPr>
        <p:spPr>
          <a:xfrm>
            <a:off x="526100" y="1218575"/>
            <a:ext cx="8520600" cy="3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Caracteres coringas que representam um path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Caracteres coringas: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/ → diretório raiz e separação de diretórios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~ → diretório pessoal (home) do usuário atual (ex: /home/pet)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. → diretório atual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.. → diretório pai do atual</a:t>
            </a:r>
            <a:endParaRPr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A</a:t>
            </a:r>
            <a:r>
              <a:rPr lang="pt-BR" sz="1400"/>
              <a:t> </a:t>
            </a:r>
            <a:r>
              <a:rPr lang="pt-BR" sz="1400"/>
              <a:t>shell substitui o caractere</a:t>
            </a:r>
            <a:r>
              <a:rPr lang="pt-BR" sz="1400"/>
              <a:t> para o caminho que o representa</a:t>
            </a:r>
            <a:endParaRPr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/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43434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cd 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hange 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d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irectory</a:t>
            </a:r>
            <a:endParaRPr b="0" i="0" sz="18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526100" y="1175550"/>
            <a:ext cx="8520600" cy="3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Muda o diretório atual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Recebe como argumento o caminho para o qual será navegado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Lembre-se que é possível utilizar os caracteres coringas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1463" y="2571750"/>
            <a:ext cx="7229874" cy="16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563bd7c90_0_0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Atalhos do Terminal</a:t>
            </a:r>
            <a:endParaRPr/>
          </a:p>
        </p:txBody>
      </p:sp>
      <p:sp>
        <p:nvSpPr>
          <p:cNvPr id="76" name="Google Shape;76;g2d563bd7c90_0_0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1.</a:t>
            </a:r>
            <a:endParaRPr/>
          </a:p>
        </p:txBody>
      </p:sp>
      <p:pic>
        <p:nvPicPr>
          <p:cNvPr id="77" name="Google Shape;77;g2d563bd7c90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3125" y="1761375"/>
            <a:ext cx="2884264" cy="216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 txBox="1"/>
          <p:nvPr/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43434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ls 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l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s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b="0" i="0" sz="18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7" name="Google Shape;197;p29"/>
          <p:cNvSpPr txBox="1"/>
          <p:nvPr/>
        </p:nvSpPr>
        <p:spPr>
          <a:xfrm>
            <a:off x="526100" y="1175550"/>
            <a:ext cx="8520600" cy="38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Imprime na tela o </a:t>
            </a:r>
            <a:r>
              <a:rPr b="1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conteúdo (diretórios e arquivos) do diretório</a:t>
            </a: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 passado como argumento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Caso não receba um argumento, utilizará o diretório atual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98" name="Google Shape;19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0663" y="2521175"/>
            <a:ext cx="6162675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/>
          <p:nvPr/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43434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ls 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l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i</a:t>
            </a:r>
            <a:r>
              <a:rPr b="1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s</a:t>
            </a:r>
            <a:r>
              <a:rPr b="0" i="0" lang="pt-BR" sz="18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t</a:t>
            </a:r>
            <a:endParaRPr b="0" i="0" sz="18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526100" y="1124050"/>
            <a:ext cx="8411700" cy="3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Opções comuns:</a:t>
            </a:r>
            <a:endParaRPr b="0" i="0" sz="14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"/>
              <a:buChar char="○"/>
            </a:pPr>
            <a:r>
              <a:rPr b="0" i="0" lang="pt-BR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-a</a:t>
            </a:r>
            <a:r>
              <a:rPr b="0" i="0" lang="pt-BR" sz="14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→ imprime arquivos e diretórios ocultos</a:t>
            </a:r>
            <a:endParaRPr b="0" i="0" sz="14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"/>
              <a:buChar char="○"/>
            </a:pPr>
            <a:r>
              <a:rPr b="0" i="0" lang="pt-BR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-l</a:t>
            </a:r>
            <a:r>
              <a:rPr b="0" i="0" lang="pt-BR" sz="14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→ imprime informações do conteúdo</a:t>
            </a:r>
            <a:endParaRPr b="0" i="0" sz="14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"/>
              <a:buChar char="○"/>
            </a:pPr>
            <a:r>
              <a:rPr b="0" i="0" lang="pt-BR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-1</a:t>
            </a:r>
            <a:r>
              <a:rPr b="0" i="0" lang="pt-BR" sz="14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→ imprime um item por linha</a:t>
            </a:r>
            <a:endParaRPr b="0" i="0" sz="14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"/>
              <a:buChar char="○"/>
            </a:pPr>
            <a:r>
              <a:rPr b="0" i="0" lang="pt-BR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-m</a:t>
            </a:r>
            <a:r>
              <a:rPr b="0" i="0" lang="pt-BR" sz="14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→ separa os itens por vírgula</a:t>
            </a:r>
            <a:endParaRPr b="0" i="0" sz="14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"/>
              <a:buChar char="○"/>
            </a:pPr>
            <a:r>
              <a:rPr b="0" i="0" lang="pt-BR" sz="1400" u="none" cap="none" strike="noStrike">
                <a:solidFill>
                  <a:schemeClr val="dk2"/>
                </a:solidFill>
                <a:latin typeface="IBM Plex Mono"/>
                <a:ea typeface="IBM Plex Mono"/>
                <a:cs typeface="IBM Plex Mono"/>
                <a:sym typeface="IBM Plex Mono"/>
              </a:rPr>
              <a:t>-t</a:t>
            </a:r>
            <a:r>
              <a:rPr b="0" i="0" lang="pt-BR" sz="14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→ ordena os arquivos em ordem decrescente de data</a:t>
            </a:r>
            <a:endParaRPr b="0" i="0" sz="14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3250" y="2851150"/>
            <a:ext cx="4506299" cy="217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/>
          <p:nvPr>
            <p:ph type="title"/>
          </p:nvPr>
        </p:nvSpPr>
        <p:spPr>
          <a:xfrm>
            <a:off x="1756650" y="3770050"/>
            <a:ext cx="4136700" cy="82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33"/>
              <a:buNone/>
            </a:pPr>
            <a:r>
              <a:rPr lang="pt-BR"/>
              <a:t>Caractere de escape</a:t>
            </a:r>
            <a:endParaRPr/>
          </a:p>
        </p:txBody>
      </p:sp>
      <p:sp>
        <p:nvSpPr>
          <p:cNvPr id="211" name="Google Shape;211;p31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5.</a:t>
            </a:r>
            <a:endParaRPr/>
          </a:p>
        </p:txBody>
      </p:sp>
      <p:pic>
        <p:nvPicPr>
          <p:cNvPr id="212" name="Google Shape;212;p31"/>
          <p:cNvPicPr preferRelativeResize="0"/>
          <p:nvPr/>
        </p:nvPicPr>
        <p:blipFill rotWithShape="1">
          <a:blip r:embed="rId3">
            <a:alphaModFix/>
          </a:blip>
          <a:srcRect b="8188" l="30504" r="9904" t="0"/>
          <a:stretch/>
        </p:blipFill>
        <p:spPr>
          <a:xfrm>
            <a:off x="6049025" y="1434088"/>
            <a:ext cx="3022375" cy="25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Caractere de escape</a:t>
            </a:r>
            <a:endParaRPr/>
          </a:p>
        </p:txBody>
      </p:sp>
      <p:sp>
        <p:nvSpPr>
          <p:cNvPr id="218" name="Google Shape;218;p37"/>
          <p:cNvSpPr txBox="1"/>
          <p:nvPr>
            <p:ph idx="1" type="body"/>
          </p:nvPr>
        </p:nvSpPr>
        <p:spPr>
          <a:xfrm>
            <a:off x="526100" y="1218575"/>
            <a:ext cx="8520600" cy="37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Existem caracteres especiais da shell, como o / e o caractere de espaço, que separa textos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Assim, ao criar arquivos ou diretórios com os caracteres especiais, é preciso “escapá-los”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Para isso, utilize a barra invertida “\” antes do caractere</a:t>
            </a:r>
            <a:endParaRPr sz="1400"/>
          </a:p>
        </p:txBody>
      </p:sp>
      <p:pic>
        <p:nvPicPr>
          <p:cNvPr id="219" name="Google Shape;21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5413" y="2571738"/>
            <a:ext cx="6353175" cy="21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1"/>
          <p:cNvSpPr txBox="1"/>
          <p:nvPr>
            <p:ph type="title"/>
          </p:nvPr>
        </p:nvSpPr>
        <p:spPr>
          <a:xfrm>
            <a:off x="490250" y="526350"/>
            <a:ext cx="79839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/>
              <a:t>Exercício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</a:rPr>
              <a:t>$ w</a:t>
            </a: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get https://www.inf.ufpr.br/rsmt23/ExBasico.tar.gz</a:t>
            </a:r>
            <a:endParaRPr sz="30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</a:rPr>
              <a:t>$ tar -xf ExBasico.tar.gz</a:t>
            </a:r>
            <a:endParaRPr sz="18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t/>
            </a:r>
            <a:endParaRPr sz="1800"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</a:rPr>
              <a:t>Dica: Digite o comando 'man cat' para descobrir a </a:t>
            </a: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</a:rPr>
              <a:t>utilização</a:t>
            </a:r>
            <a:r>
              <a:rPr lang="pt-BR" sz="1800">
                <a:latin typeface="Roboto Mono Medium"/>
                <a:ea typeface="Roboto Mono Medium"/>
                <a:cs typeface="Roboto Mono Medium"/>
                <a:sym typeface="Roboto Mono Medium"/>
              </a:rPr>
              <a:t> dele.</a:t>
            </a:r>
            <a:endParaRPr sz="1800"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"/>
          <p:cNvSpPr txBox="1"/>
          <p:nvPr/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pt-BR" sz="2800" u="none" cap="none" strike="noStrike">
                <a:solidFill>
                  <a:srgbClr val="43434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Atalhos do terminal</a:t>
            </a:r>
            <a:endParaRPr b="0" i="0" sz="2800" u="none" cap="none" strike="noStrike">
              <a:solidFill>
                <a:srgbClr val="434343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83" name="Google Shape;83;p2"/>
          <p:cNvSpPr txBox="1"/>
          <p:nvPr/>
        </p:nvSpPr>
        <p:spPr>
          <a:xfrm>
            <a:off x="526100" y="1563875"/>
            <a:ext cx="4779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Ctrl+Alt+T → abre o terminal padrão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Setas (up/down) → navega pelos últimos comandos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Ctrl+Shift+C/V → copia/cola no terminal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Ctrl+U → limpa o que está escrito antes do cursor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Ctrl+L → limpa a tela (parecido com o comando </a:t>
            </a:r>
            <a:r>
              <a:rPr b="0" i="0" lang="pt-BR" sz="1400" u="none" cap="none" strike="noStrike">
                <a:solidFill>
                  <a:srgbClr val="434343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clear</a:t>
            </a: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)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4" name="Google Shape;84;p2"/>
          <p:cNvSpPr txBox="1"/>
          <p:nvPr/>
        </p:nvSpPr>
        <p:spPr>
          <a:xfrm>
            <a:off x="5043969" y="1566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Tab → </a:t>
            </a:r>
            <a:r>
              <a:rPr b="0" i="1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autocomplete </a:t>
            </a: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para comandos/argumentos/arquivos quando possível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Tab Tab → mostra as opções de </a:t>
            </a:r>
            <a:r>
              <a:rPr b="0" i="1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autocomplete</a:t>
            </a:r>
            <a:endParaRPr b="0" i="1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Ctrl+Z → coloca o processo que está sendo executado em </a:t>
            </a:r>
            <a:r>
              <a:rPr b="0" i="1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background</a:t>
            </a: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, liberando o </a:t>
            </a:r>
            <a:r>
              <a:rPr b="0" i="1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prompt</a:t>
            </a:r>
            <a:endParaRPr b="0" i="1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981062"/>
              </a:buClr>
              <a:buSzPts val="1400"/>
              <a:buFont typeface="Lexend"/>
              <a:buChar char="●"/>
            </a:pPr>
            <a:r>
              <a:rPr b="0" i="0" lang="pt-BR" sz="1400" u="none" cap="none" strike="noStrike">
                <a:solidFill>
                  <a:srgbClr val="434343"/>
                </a:solidFill>
                <a:latin typeface="Lexend"/>
                <a:ea typeface="Lexend"/>
                <a:cs typeface="Lexend"/>
                <a:sym typeface="Lexend"/>
              </a:rPr>
              <a:t>Ctrl+C → mata o processo</a:t>
            </a:r>
            <a:endParaRPr b="0" i="0" sz="1400" u="none" cap="none" strike="noStrike">
              <a:solidFill>
                <a:srgbClr val="43434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8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Sistema de Arquivos</a:t>
            </a:r>
            <a:endParaRPr/>
          </a:p>
        </p:txBody>
      </p:sp>
      <p:sp>
        <p:nvSpPr>
          <p:cNvPr id="90" name="Google Shape;90;p8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2</a:t>
            </a:r>
            <a:r>
              <a:rPr lang="pt-BR"/>
              <a:t>.</a:t>
            </a:r>
            <a:endParaRPr/>
          </a:p>
        </p:txBody>
      </p:sp>
      <p:pic>
        <p:nvPicPr>
          <p:cNvPr id="91" name="Google Shape;91;p8"/>
          <p:cNvPicPr preferRelativeResize="0"/>
          <p:nvPr/>
        </p:nvPicPr>
        <p:blipFill rotWithShape="1">
          <a:blip r:embed="rId3">
            <a:alphaModFix/>
          </a:blip>
          <a:srcRect b="13336" l="34663" r="11352" t="0"/>
          <a:stretch/>
        </p:blipFill>
        <p:spPr>
          <a:xfrm>
            <a:off x="6237850" y="1484375"/>
            <a:ext cx="2675425" cy="241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Sistema de arquivos</a:t>
            </a:r>
            <a:endParaRPr/>
          </a:p>
        </p:txBody>
      </p:sp>
      <p:sp>
        <p:nvSpPr>
          <p:cNvPr id="97" name="Google Shape;97;p9"/>
          <p:cNvSpPr txBox="1"/>
          <p:nvPr>
            <p:ph idx="1" type="body"/>
          </p:nvPr>
        </p:nvSpPr>
        <p:spPr>
          <a:xfrm>
            <a:off x="526100" y="1563875"/>
            <a:ext cx="8278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G</a:t>
            </a:r>
            <a:r>
              <a:rPr lang="pt-BR" sz="1400"/>
              <a:t>erenciamento do armazenamento do disco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Organização do disco em arquivos contidos em diretórios (pastas)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Cada diretório pode conter arquivos e outros diretórios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Diretórios e arquivos possuem nome (</a:t>
            </a:r>
            <a:r>
              <a:rPr b="1" i="1" lang="pt-BR" sz="1400"/>
              <a:t>case-sensitive</a:t>
            </a:r>
            <a:r>
              <a:rPr lang="pt-BR" sz="1400"/>
              <a:t>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Links simbólicos (atalhos)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Navega entre diretórios</a:t>
            </a: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Sistema de arquivos</a:t>
            </a:r>
            <a:endParaRPr/>
          </a:p>
        </p:txBody>
      </p:sp>
      <p:pic>
        <p:nvPicPr>
          <p:cNvPr id="103" name="Google Shape;10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5350" y="1507750"/>
            <a:ext cx="5453300" cy="27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Sistema de arquivos </a:t>
            </a:r>
            <a:r>
              <a:rPr lang="pt-BR" sz="14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não precisa decorar!</a:t>
            </a:r>
            <a:endParaRPr sz="14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9" name="Google Shape;109;p11"/>
          <p:cNvSpPr txBox="1"/>
          <p:nvPr>
            <p:ph idx="1" type="body"/>
          </p:nvPr>
        </p:nvSpPr>
        <p:spPr>
          <a:xfrm>
            <a:off x="526100" y="1046975"/>
            <a:ext cx="4294200" cy="4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 →</a:t>
            </a:r>
            <a:r>
              <a:rPr b="1" lang="pt-BR" sz="1400"/>
              <a:t> diretório raiz</a:t>
            </a:r>
            <a:r>
              <a:rPr lang="pt-BR" sz="1400"/>
              <a:t> (</a:t>
            </a:r>
            <a:r>
              <a:rPr i="1" lang="pt-BR" sz="1400"/>
              <a:t>root</a:t>
            </a:r>
            <a:r>
              <a:rPr lang="pt-BR" sz="1400"/>
              <a:t>), todos diretórios e arquivos do SO estão contidos nele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/bin → arquivos binários executáveis (</a:t>
            </a:r>
            <a:r>
              <a:rPr b="1" lang="pt-BR" sz="1400"/>
              <a:t>os programas</a:t>
            </a:r>
            <a:r>
              <a:rPr lang="pt-BR" sz="1400"/>
              <a:t>), como comandos da shell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/dev → arquivos virtuais especiais, como aqueles que representam dispositivos físicos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/etc → arquivos de </a:t>
            </a:r>
            <a:r>
              <a:rPr b="1" lang="pt-BR" sz="1400"/>
              <a:t>configuração do sistema</a:t>
            </a:r>
            <a:endParaRPr b="1"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/usr → arquivos executáveis dos </a:t>
            </a:r>
            <a:r>
              <a:rPr b="1" lang="pt-BR" sz="1400"/>
              <a:t>usuários</a:t>
            </a:r>
            <a:r>
              <a:rPr lang="pt-BR" sz="1400"/>
              <a:t>, bibliotecas, códigos-fonte e documentação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/home → </a:t>
            </a:r>
            <a:r>
              <a:rPr b="1" lang="pt-BR" sz="1400"/>
              <a:t>diretórios pessoais</a:t>
            </a:r>
            <a:r>
              <a:rPr lang="pt-BR" sz="1400"/>
              <a:t> de cada usuário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/lib → as bibliotecas necessárias para os executáveis de /bin e /sbin</a:t>
            </a:r>
            <a:endParaRPr sz="1400"/>
          </a:p>
        </p:txBody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4792175" y="1046975"/>
            <a:ext cx="4352100" cy="40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/tmp → arquivos</a:t>
            </a:r>
            <a:r>
              <a:rPr b="1" lang="pt-BR" sz="1400"/>
              <a:t> temporários</a:t>
            </a:r>
            <a:r>
              <a:rPr lang="pt-BR" sz="1400"/>
              <a:t>, conteúdo excluído ao reiniciar o computador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/var → arquivos de dados variáveis, programas armazenam dados de tempo de execução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/boot → arquivos do kernel e de boot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/proc → arquivos sobre processos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/opt → arquivos de aplicações opcionais (não disponíveis pela distribuição)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/root → diretório pessoal do </a:t>
            </a:r>
            <a:r>
              <a:rPr b="1" lang="pt-BR" sz="1400"/>
              <a:t>usuário root</a:t>
            </a:r>
            <a:endParaRPr b="1"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/media → diretórios montados para mídias removíveis (USB, DVD, etc.)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/sbin → binários do sistemas, só podem ser executados pelo </a:t>
            </a:r>
            <a:r>
              <a:rPr b="1" lang="pt-BR" sz="1400"/>
              <a:t>root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2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Working directory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6" name="Google Shape;116;p12"/>
          <p:cNvSpPr txBox="1"/>
          <p:nvPr>
            <p:ph idx="1" type="body"/>
          </p:nvPr>
        </p:nvSpPr>
        <p:spPr>
          <a:xfrm>
            <a:off x="526100" y="1563875"/>
            <a:ext cx="8390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Ao iniciar um shell, por padrão ele abrirá dentro do </a:t>
            </a:r>
            <a:r>
              <a:rPr b="1" lang="pt-BR" sz="1400"/>
              <a:t>diretório pessoal do usuário</a:t>
            </a:r>
            <a:r>
              <a:rPr lang="pt-BR" sz="1400"/>
              <a:t> ativo (ex: /home/pet)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Assim, o </a:t>
            </a:r>
            <a:r>
              <a:rPr b="1" lang="pt-BR" sz="1400"/>
              <a:t>diretório que o usuário se encontra</a:t>
            </a:r>
            <a:r>
              <a:rPr lang="pt-BR" sz="1400"/>
              <a:t> no terminal em um determinado momento é chamado de </a:t>
            </a:r>
            <a:r>
              <a:rPr b="1" i="1" lang="pt-BR" sz="1400"/>
              <a:t>working directory</a:t>
            </a:r>
            <a:r>
              <a:rPr i="1" lang="pt-BR" sz="1400"/>
              <a:t> </a:t>
            </a:r>
            <a:r>
              <a:rPr lang="pt-BR" sz="1400"/>
              <a:t>(diretório de trabalho)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 </a:t>
            </a:r>
            <a:r>
              <a:rPr b="1" lang="pt-BR" sz="1400"/>
              <a:t>diretório atual </a:t>
            </a:r>
            <a:r>
              <a:rPr lang="pt-BR" sz="1400"/>
              <a:t>também é representado através de um </a:t>
            </a:r>
            <a:r>
              <a:rPr b="1" lang="pt-BR" sz="1400"/>
              <a:t>ponto </a:t>
            </a:r>
            <a:r>
              <a:rPr lang="pt-BR" sz="1400"/>
              <a:t>“.”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rPr lang="pt-BR"/>
              <a:t>Abra o terminal com o atalho Ctrl+Alt+T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Path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 ou caminho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2" name="Google Shape;122;p13"/>
          <p:cNvSpPr txBox="1"/>
          <p:nvPr>
            <p:ph idx="1" type="body"/>
          </p:nvPr>
        </p:nvSpPr>
        <p:spPr>
          <a:xfrm>
            <a:off x="526100" y="1117225"/>
            <a:ext cx="38022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R</a:t>
            </a:r>
            <a:r>
              <a:rPr lang="pt-BR" sz="1400"/>
              <a:t>epresenta uma localização do sistema de arquivos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Os caminhos podem ser </a:t>
            </a:r>
            <a:r>
              <a:rPr b="1" lang="pt-BR" sz="1400"/>
              <a:t>absolutos ou relativos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A</a:t>
            </a:r>
            <a:r>
              <a:rPr b="1" lang="pt-BR" sz="1400"/>
              <a:t>bsoluto: </a:t>
            </a:r>
            <a:r>
              <a:rPr lang="pt-BR" sz="1400"/>
              <a:t>aponta para o mesmo local, </a:t>
            </a:r>
            <a:r>
              <a:rPr b="1" lang="pt-BR" sz="1400"/>
              <a:t>independentemente do diretório</a:t>
            </a:r>
            <a:r>
              <a:rPr lang="pt-BR" sz="1400"/>
              <a:t> de trabalho atual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Usa o diret</a:t>
            </a:r>
            <a:r>
              <a:rPr lang="pt-BR" sz="1400"/>
              <a:t>ório raiz (“/”)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Ex.: </a:t>
            </a:r>
            <a:r>
              <a:rPr b="1" lang="pt-BR" sz="1400"/>
              <a:t>/</a:t>
            </a:r>
            <a:r>
              <a:rPr lang="pt-BR" sz="1400"/>
              <a:t>home/pet/Pictures/Wallpapers/wallpaper.png</a:t>
            </a:r>
            <a:endParaRPr sz="1400"/>
          </a:p>
        </p:txBody>
      </p:sp>
      <p:sp>
        <p:nvSpPr>
          <p:cNvPr id="123" name="Google Shape;123;p13"/>
          <p:cNvSpPr txBox="1"/>
          <p:nvPr>
            <p:ph idx="1" type="body"/>
          </p:nvPr>
        </p:nvSpPr>
        <p:spPr>
          <a:xfrm>
            <a:off x="4180850" y="1117225"/>
            <a:ext cx="4866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R</a:t>
            </a:r>
            <a:r>
              <a:rPr b="1" lang="pt-BR" sz="1400"/>
              <a:t>elativo</a:t>
            </a:r>
            <a:r>
              <a:rPr lang="pt-BR" sz="1400"/>
              <a:t>: </a:t>
            </a:r>
            <a:r>
              <a:rPr lang="pt-BR" sz="1400"/>
              <a:t>localização </a:t>
            </a:r>
            <a:r>
              <a:rPr lang="pt-BR" sz="1400"/>
              <a:t>relativa ao </a:t>
            </a:r>
            <a:r>
              <a:rPr i="1" lang="pt-BR" sz="1400"/>
              <a:t>working directory</a:t>
            </a:r>
            <a:endParaRPr i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Ou seja, a localização de um caminho relativo pode mudar, a </a:t>
            </a:r>
            <a:r>
              <a:rPr b="1" lang="pt-BR" sz="1400"/>
              <a:t>depender do </a:t>
            </a:r>
            <a:r>
              <a:rPr b="1" i="1" lang="pt-BR" sz="1400"/>
              <a:t>working directory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./Pictures/Wallpapers/wallpaper.png</a:t>
            </a:r>
            <a:endParaRPr sz="14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400"/>
              <a:t>(assumindo que o diretório atual é /home/pet)</a:t>
            </a:r>
            <a:endParaRPr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111111"/>
      </a:dk1>
      <a:lt1>
        <a:srgbClr val="FAF9F6"/>
      </a:lt1>
      <a:dk2>
        <a:srgbClr val="434343"/>
      </a:dk2>
      <a:lt2>
        <a:srgbClr val="7F7F7F"/>
      </a:lt2>
      <a:accent1>
        <a:srgbClr val="2D1A52"/>
      </a:accent1>
      <a:accent2>
        <a:srgbClr val="4F1756"/>
      </a:accent2>
      <a:accent3>
        <a:srgbClr val="6A1559"/>
      </a:accent3>
      <a:accent4>
        <a:srgbClr val="981062"/>
      </a:accent4>
      <a:accent5>
        <a:srgbClr val="18ABED"/>
      </a:accent5>
      <a:accent6>
        <a:srgbClr val="95DEFF"/>
      </a:accent6>
      <a:hlink>
        <a:srgbClr val="95DEFF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