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Raleway"/>
      <p:regular r:id="rId37"/>
      <p:bold r:id="rId38"/>
      <p:italic r:id="rId39"/>
      <p:boldItalic r:id="rId40"/>
    </p:embeddedFont>
    <p:embeddedFont>
      <p:font typeface="Lexend SemiBold"/>
      <p:regular r:id="rId41"/>
      <p:bold r:id="rId42"/>
    </p:embeddedFont>
    <p:embeddedFont>
      <p:font typeface="Roboto Mono Medium"/>
      <p:regular r:id="rId43"/>
      <p:bold r:id="rId44"/>
      <p:italic r:id="rId45"/>
      <p:boldItalic r:id="rId46"/>
    </p:embeddedFont>
    <p:embeddedFont>
      <p:font typeface="Lexend Light"/>
      <p:regular r:id="rId47"/>
      <p:bold r:id="rId48"/>
    </p:embeddedFont>
    <p:embeddedFont>
      <p:font typeface="Lexend Medium"/>
      <p:regular r:id="rId49"/>
      <p:bold r:id="rId50"/>
    </p:embeddedFont>
    <p:embeddedFont>
      <p:font typeface="Lexend"/>
      <p:regular r:id="rId51"/>
      <p:bold r:id="rId52"/>
    </p:embeddedFont>
    <p:embeddedFont>
      <p:font typeface="IBM Plex Mono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7" roundtripDataSignature="AMtx7mhZMKgYtF3CcJkQ5DkZsnkx9CHZ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42" Type="http://schemas.openxmlformats.org/officeDocument/2006/relationships/font" Target="fonts/LexendSemiBold-bold.fntdata"/><Relationship Id="rId41" Type="http://schemas.openxmlformats.org/officeDocument/2006/relationships/font" Target="fonts/LexendSemiBold-regular.fntdata"/><Relationship Id="rId44" Type="http://schemas.openxmlformats.org/officeDocument/2006/relationships/font" Target="fonts/RobotoMonoMedium-bold.fntdata"/><Relationship Id="rId43" Type="http://schemas.openxmlformats.org/officeDocument/2006/relationships/font" Target="fonts/RobotoMonoMedium-regular.fntdata"/><Relationship Id="rId46" Type="http://schemas.openxmlformats.org/officeDocument/2006/relationships/font" Target="fonts/RobotoMonoMedium-boldItalic.fntdata"/><Relationship Id="rId45" Type="http://schemas.openxmlformats.org/officeDocument/2006/relationships/font" Target="fonts/RobotoMono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LexendLight-bold.fntdata"/><Relationship Id="rId47" Type="http://schemas.openxmlformats.org/officeDocument/2006/relationships/font" Target="fonts/LexendLight-regular.fntdata"/><Relationship Id="rId49" Type="http://schemas.openxmlformats.org/officeDocument/2006/relationships/font" Target="fonts/LexendMedium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aleway-regular.fntdata"/><Relationship Id="rId36" Type="http://schemas.openxmlformats.org/officeDocument/2006/relationships/slide" Target="slides/slide30.xml"/><Relationship Id="rId39" Type="http://schemas.openxmlformats.org/officeDocument/2006/relationships/font" Target="fonts/Raleway-italic.fntdata"/><Relationship Id="rId38" Type="http://schemas.openxmlformats.org/officeDocument/2006/relationships/font" Target="fonts/Raleway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exend-regular.fntdata"/><Relationship Id="rId50" Type="http://schemas.openxmlformats.org/officeDocument/2006/relationships/font" Target="fonts/LexendMedium-bold.fntdata"/><Relationship Id="rId53" Type="http://schemas.openxmlformats.org/officeDocument/2006/relationships/font" Target="fonts/IBMPlexMono-regular.fntdata"/><Relationship Id="rId52" Type="http://schemas.openxmlformats.org/officeDocument/2006/relationships/font" Target="fonts/Lexend-bold.fntdata"/><Relationship Id="rId11" Type="http://schemas.openxmlformats.org/officeDocument/2006/relationships/slide" Target="slides/slide5.xml"/><Relationship Id="rId55" Type="http://schemas.openxmlformats.org/officeDocument/2006/relationships/font" Target="fonts/IBMPlexMono-italic.fntdata"/><Relationship Id="rId10" Type="http://schemas.openxmlformats.org/officeDocument/2006/relationships/slide" Target="slides/slide4.xml"/><Relationship Id="rId54" Type="http://schemas.openxmlformats.org/officeDocument/2006/relationships/font" Target="fonts/IBMPlexMono-bold.fntdata"/><Relationship Id="rId13" Type="http://schemas.openxmlformats.org/officeDocument/2006/relationships/slide" Target="slides/slide7.xml"/><Relationship Id="rId57" Type="http://customschemas.google.com/relationships/presentationmetadata" Target="metadata"/><Relationship Id="rId12" Type="http://schemas.openxmlformats.org/officeDocument/2006/relationships/slide" Target="slides/slide6.xml"/><Relationship Id="rId56" Type="http://schemas.openxmlformats.org/officeDocument/2006/relationships/font" Target="fonts/IBMPlexMono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27b5a914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127b5a914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27b5a91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3127b5a91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600884f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d600884f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9733817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19733817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1a0d1473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11a0d1473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11a0d1473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311a0d1473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1a0d147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311a0d147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9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2" name="Google Shape;12;p49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exend"/>
              <a:buNone/>
              <a:defRPr sz="2400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13" name="Google Shape;13;p49"/>
          <p:cNvPicPr preferRelativeResize="0"/>
          <p:nvPr/>
        </p:nvPicPr>
        <p:blipFill rotWithShape="1">
          <a:blip r:embed="rId2">
            <a:alphaModFix/>
          </a:blip>
          <a:srcRect b="14313" l="16751" r="17914" t="14795"/>
          <a:stretch/>
        </p:blipFill>
        <p:spPr>
          <a:xfrm>
            <a:off x="7161626" y="1904440"/>
            <a:ext cx="1833899" cy="220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9"/>
          <p:cNvSpPr/>
          <p:nvPr/>
        </p:nvSpPr>
        <p:spPr>
          <a:xfrm>
            <a:off x="7176400" y="4225800"/>
            <a:ext cx="1833900" cy="11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810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9"/>
          <p:cNvSpPr txBox="1"/>
          <p:nvPr/>
        </p:nvSpPr>
        <p:spPr>
          <a:xfrm>
            <a:off x="7496525" y="4339800"/>
            <a:ext cx="15138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2024</a:t>
            </a:r>
            <a:endParaRPr b="1" i="0" sz="3000" u="none" cap="none" strike="noStrike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Light"/>
              <a:buNone/>
              <a:defRPr sz="2000">
                <a:latin typeface="Lexend Light"/>
                <a:ea typeface="Lexend Light"/>
                <a:cs typeface="Lexend Light"/>
                <a:sym typeface="Lexend Light"/>
              </a:defRPr>
            </a:lvl1pPr>
          </a:lstStyle>
          <a:p/>
        </p:txBody>
      </p:sp>
      <p:sp>
        <p:nvSpPr>
          <p:cNvPr id="60" name="Google Shape;60;p6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seção">
  <p:cSld name="CUSTOM_1">
    <p:bg>
      <p:bgPr>
        <a:solidFill>
          <a:schemeClr val="accent6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3"/>
          <p:cNvSpPr/>
          <p:nvPr/>
        </p:nvSpPr>
        <p:spPr>
          <a:xfrm>
            <a:off x="-85375" y="0"/>
            <a:ext cx="6032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3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Medium"/>
              <a:buNone/>
              <a:defRPr b="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53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200"/>
              <a:buFont typeface="Lexend"/>
              <a:buNone/>
              <a:defRPr b="1" sz="9200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4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3" name="Google Shape;73;p54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74" name="Google Shape;74;p5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5" name="Google Shape;75;p54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4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9" name="Google Shape;79;p5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80" name="Google Shape;80;p55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55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55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3" name="Google Shape;83;p55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4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64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87" name="Google Shape;87;p64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exend"/>
              <a:buNone/>
              <a:defRPr sz="2400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88" name="Google Shape;88;p64"/>
          <p:cNvPicPr preferRelativeResize="0"/>
          <p:nvPr/>
        </p:nvPicPr>
        <p:blipFill rotWithShape="1">
          <a:blip r:embed="rId2">
            <a:alphaModFix/>
          </a:blip>
          <a:srcRect b="14313" l="16751" r="17914" t="14795"/>
          <a:stretch/>
        </p:blipFill>
        <p:spPr>
          <a:xfrm>
            <a:off x="7161626" y="1904440"/>
            <a:ext cx="1833899" cy="220878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4"/>
          <p:cNvSpPr/>
          <p:nvPr/>
        </p:nvSpPr>
        <p:spPr>
          <a:xfrm>
            <a:off x="7176400" y="4225800"/>
            <a:ext cx="1833900" cy="11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810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4"/>
          <p:cNvSpPr txBox="1"/>
          <p:nvPr/>
        </p:nvSpPr>
        <p:spPr>
          <a:xfrm>
            <a:off x="7516400" y="4339800"/>
            <a:ext cx="14940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2024</a:t>
            </a:r>
            <a:endParaRPr b="1" i="0" sz="3000" u="none" cap="none" strike="noStrike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6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5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5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ização">
  <p:cSld name="CUSTOM">
    <p:bg>
      <p:bgPr>
        <a:solidFill>
          <a:schemeClr val="accent6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6"/>
          <p:cNvSpPr/>
          <p:nvPr/>
        </p:nvSpPr>
        <p:spPr>
          <a:xfrm>
            <a:off x="-85375" y="0"/>
            <a:ext cx="9347700" cy="232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6"/>
          <p:cNvSpPr txBox="1"/>
          <p:nvPr/>
        </p:nvSpPr>
        <p:spPr>
          <a:xfrm>
            <a:off x="194250" y="8507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66"/>
          <p:cNvSpPr txBox="1"/>
          <p:nvPr/>
        </p:nvSpPr>
        <p:spPr>
          <a:xfrm>
            <a:off x="118050" y="7745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8" name="Google Shape;98;p66"/>
          <p:cNvPicPr preferRelativeResize="0"/>
          <p:nvPr/>
        </p:nvPicPr>
        <p:blipFill rotWithShape="1">
          <a:blip r:embed="rId2">
            <a:alphaModFix/>
          </a:blip>
          <a:srcRect b="26593" l="15156" r="11658" t="25851"/>
          <a:stretch/>
        </p:blipFill>
        <p:spPr>
          <a:xfrm>
            <a:off x="276641" y="3126571"/>
            <a:ext cx="3793808" cy="18553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6"/>
          <p:cNvSpPr/>
          <p:nvPr/>
        </p:nvSpPr>
        <p:spPr>
          <a:xfrm>
            <a:off x="6940500" y="3354995"/>
            <a:ext cx="2203500" cy="122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6"/>
          <p:cNvSpPr txBox="1"/>
          <p:nvPr/>
        </p:nvSpPr>
        <p:spPr>
          <a:xfrm>
            <a:off x="7015200" y="3481470"/>
            <a:ext cx="20541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pet.inf.ufpr.br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pet@inf.ufpr.br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@petcompufpr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3" name="Google Shape;103;p67"/>
          <p:cNvSpPr txBox="1"/>
          <p:nvPr>
            <p:ph type="title"/>
          </p:nvPr>
        </p:nvSpPr>
        <p:spPr>
          <a:xfrm>
            <a:off x="564900" y="1446375"/>
            <a:ext cx="8520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67"/>
          <p:cNvSpPr/>
          <p:nvPr/>
        </p:nvSpPr>
        <p:spPr>
          <a:xfrm>
            <a:off x="349200" y="2943975"/>
            <a:ext cx="25152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7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8"/>
          <p:cNvSpPr txBox="1"/>
          <p:nvPr>
            <p:ph type="title"/>
          </p:nvPr>
        </p:nvSpPr>
        <p:spPr>
          <a:xfrm>
            <a:off x="490250" y="526350"/>
            <a:ext cx="6612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Lexend SemiBold"/>
              <a:buNone/>
              <a:defRPr b="0" sz="51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6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0"/>
          <p:cNvSpPr txBox="1"/>
          <p:nvPr>
            <p:ph type="title"/>
          </p:nvPr>
        </p:nvSpPr>
        <p:spPr>
          <a:xfrm>
            <a:off x="490250" y="526350"/>
            <a:ext cx="6612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Lexend SemiBold"/>
              <a:buNone/>
              <a:defRPr b="0" sz="51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5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9"/>
          <p:cNvSpPr/>
          <p:nvPr/>
        </p:nvSpPr>
        <p:spPr>
          <a:xfrm>
            <a:off x="4688425" y="-19350"/>
            <a:ext cx="4767900" cy="51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69"/>
          <p:cNvSpPr txBox="1"/>
          <p:nvPr>
            <p:ph idx="1" type="subTitle"/>
          </p:nvPr>
        </p:nvSpPr>
        <p:spPr>
          <a:xfrm>
            <a:off x="265500" y="3150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Light"/>
              <a:buNone/>
              <a:defRPr sz="21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2" name="Google Shape;112;p6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3" name="Google Shape;113;p69"/>
          <p:cNvSpPr txBox="1"/>
          <p:nvPr>
            <p:ph idx="2" type="body"/>
          </p:nvPr>
        </p:nvSpPr>
        <p:spPr>
          <a:xfrm>
            <a:off x="4989644" y="9067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14" name="Google Shape;114;p69"/>
          <p:cNvSpPr/>
          <p:nvPr/>
        </p:nvSpPr>
        <p:spPr>
          <a:xfrm>
            <a:off x="4989650" y="4551050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9"/>
          <p:cNvSpPr txBox="1"/>
          <p:nvPr>
            <p:ph type="title"/>
          </p:nvPr>
        </p:nvSpPr>
        <p:spPr>
          <a:xfrm>
            <a:off x="311700" y="403650"/>
            <a:ext cx="3952800" cy="2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Light"/>
              <a:buNone/>
              <a:defRPr sz="2000">
                <a:latin typeface="Lexend Light"/>
                <a:ea typeface="Lexend Light"/>
                <a:cs typeface="Lexend Light"/>
                <a:sym typeface="Lexend Light"/>
              </a:defRPr>
            </a:lvl1pPr>
          </a:lstStyle>
          <a:p/>
        </p:txBody>
      </p:sp>
      <p:sp>
        <p:nvSpPr>
          <p:cNvPr id="118" name="Google Shape;118;p7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1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51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2" name="Google Shape;22;p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3" name="Google Shape;23;p51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1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seção">
  <p:cSld name="CUSTOM_1">
    <p:bg>
      <p:bgPr>
        <a:solidFill>
          <a:schemeClr val="accent6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6"/>
          <p:cNvSpPr/>
          <p:nvPr/>
        </p:nvSpPr>
        <p:spPr>
          <a:xfrm>
            <a:off x="-85375" y="0"/>
            <a:ext cx="6032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6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Medium"/>
              <a:buNone/>
              <a:defRPr b="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6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200"/>
              <a:buFont typeface="Lexend"/>
              <a:buNone/>
              <a:defRPr b="1" sz="9200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ização">
  <p:cSld name="CUSTOM">
    <p:bg>
      <p:bgPr>
        <a:solidFill>
          <a:schemeClr val="accent6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/>
          <p:nvPr/>
        </p:nvSpPr>
        <p:spPr>
          <a:xfrm>
            <a:off x="-85375" y="0"/>
            <a:ext cx="9347700" cy="232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7"/>
          <p:cNvSpPr txBox="1"/>
          <p:nvPr/>
        </p:nvSpPr>
        <p:spPr>
          <a:xfrm>
            <a:off x="194250" y="8507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" name="Google Shape;32;p57"/>
          <p:cNvSpPr txBox="1"/>
          <p:nvPr/>
        </p:nvSpPr>
        <p:spPr>
          <a:xfrm>
            <a:off x="118050" y="7745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3" name="Google Shape;33;p57"/>
          <p:cNvPicPr preferRelativeResize="0"/>
          <p:nvPr/>
        </p:nvPicPr>
        <p:blipFill rotWithShape="1">
          <a:blip r:embed="rId2">
            <a:alphaModFix/>
          </a:blip>
          <a:srcRect b="26593" l="15156" r="11658" t="25851"/>
          <a:stretch/>
        </p:blipFill>
        <p:spPr>
          <a:xfrm>
            <a:off x="276641" y="3126571"/>
            <a:ext cx="3793808" cy="185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7"/>
          <p:cNvSpPr/>
          <p:nvPr/>
        </p:nvSpPr>
        <p:spPr>
          <a:xfrm>
            <a:off x="6940500" y="3354995"/>
            <a:ext cx="2203500" cy="122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7"/>
          <p:cNvSpPr txBox="1"/>
          <p:nvPr/>
        </p:nvSpPr>
        <p:spPr>
          <a:xfrm>
            <a:off x="7015200" y="3481470"/>
            <a:ext cx="20541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pet.inf.ufpr.br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pet@inf.ufpr.br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@petcompufpr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6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8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8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1" name="Google Shape;41;p59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42" name="Google Shape;42;p59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9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9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45" name="Google Shape;45;p59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8" name="Google Shape;48;p60"/>
          <p:cNvSpPr txBox="1"/>
          <p:nvPr>
            <p:ph type="title"/>
          </p:nvPr>
        </p:nvSpPr>
        <p:spPr>
          <a:xfrm>
            <a:off x="564900" y="1446375"/>
            <a:ext cx="8520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p60"/>
          <p:cNvSpPr/>
          <p:nvPr/>
        </p:nvSpPr>
        <p:spPr>
          <a:xfrm>
            <a:off x="349200" y="2943975"/>
            <a:ext cx="25152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0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1"/>
          <p:cNvSpPr/>
          <p:nvPr/>
        </p:nvSpPr>
        <p:spPr>
          <a:xfrm>
            <a:off x="4688425" y="-19350"/>
            <a:ext cx="4767900" cy="51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1"/>
          <p:cNvSpPr txBox="1"/>
          <p:nvPr>
            <p:ph idx="1" type="subTitle"/>
          </p:nvPr>
        </p:nvSpPr>
        <p:spPr>
          <a:xfrm>
            <a:off x="265500" y="3150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Light"/>
              <a:buNone/>
              <a:defRPr sz="21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6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5" name="Google Shape;55;p61"/>
          <p:cNvSpPr txBox="1"/>
          <p:nvPr>
            <p:ph idx="2" type="body"/>
          </p:nvPr>
        </p:nvSpPr>
        <p:spPr>
          <a:xfrm>
            <a:off x="4989644" y="9067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6" name="Google Shape;56;p61"/>
          <p:cNvSpPr/>
          <p:nvPr/>
        </p:nvSpPr>
        <p:spPr>
          <a:xfrm>
            <a:off x="4989650" y="4551050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1"/>
          <p:cNvSpPr txBox="1"/>
          <p:nvPr>
            <p:ph type="title"/>
          </p:nvPr>
        </p:nvSpPr>
        <p:spPr>
          <a:xfrm>
            <a:off x="311700" y="403650"/>
            <a:ext cx="3952800" cy="2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5" name="Google Shape;65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5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/>
              <a:t>Linux</a:t>
            </a:r>
            <a:endParaRPr/>
          </a:p>
        </p:txBody>
      </p:sp>
      <p:sp>
        <p:nvSpPr>
          <p:cNvPr id="126" name="Google Shape;126;p1"/>
          <p:cNvSpPr txBox="1"/>
          <p:nvPr>
            <p:ph idx="1" type="subTitle"/>
          </p:nvPr>
        </p:nvSpPr>
        <p:spPr>
          <a:xfrm>
            <a:off x="1176000" y="30873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>
                <a:latin typeface="Lexend Medium"/>
                <a:ea typeface="Lexend Medium"/>
                <a:cs typeface="Lexend Medium"/>
                <a:sym typeface="Lexend Medium"/>
              </a:rPr>
              <a:t>Avançado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27" name="Google Shape;127;p1"/>
          <p:cNvSpPr txBox="1"/>
          <p:nvPr/>
        </p:nvSpPr>
        <p:spPr>
          <a:xfrm>
            <a:off x="4234575" y="49800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6A1559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SIEPE 2024</a:t>
            </a:r>
            <a:endParaRPr b="0" i="0" sz="1800" u="none" cap="none" strike="noStrike">
              <a:solidFill>
                <a:srgbClr val="6A1559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28" name="Google Shape;128;p1"/>
          <p:cNvSpPr txBox="1"/>
          <p:nvPr/>
        </p:nvSpPr>
        <p:spPr>
          <a:xfrm>
            <a:off x="1245375" y="41599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Login:  </a:t>
            </a:r>
            <a:r>
              <a:rPr b="1" lang="pt-BR" sz="18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siepe</a:t>
            </a:r>
            <a:r>
              <a:rPr b="1" i="0" lang="pt-BR" sz="18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X</a:t>
            </a:r>
            <a:endParaRPr b="1" i="0" sz="18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Senha: </a:t>
            </a:r>
            <a:r>
              <a:rPr b="1" lang="pt-BR" sz="18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Siepe</a:t>
            </a: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#</a:t>
            </a:r>
            <a:r>
              <a:rPr b="1" i="0" lang="pt-BR" sz="18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X</a:t>
            </a:r>
            <a:endParaRPr b="1" i="0" sz="1800" u="none" cap="none" strike="noStrike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Permissões</a:t>
            </a:r>
            <a:endParaRPr/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526100" y="1089125"/>
            <a:ext cx="8520600" cy="38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Há três tipos de permissões aplicadas a arquivos e diretórios: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pt-BR"/>
              <a:t>ead: leitura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W</a:t>
            </a:r>
            <a:r>
              <a:rPr lang="pt-BR"/>
              <a:t>rite: escrita, alteração e deleção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E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x</a:t>
            </a:r>
            <a:r>
              <a:rPr lang="pt-BR"/>
              <a:t>ecute: execução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Estas permissões podem ser definidas para três entidades: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U</a:t>
            </a:r>
            <a:r>
              <a:rPr lang="pt-BR"/>
              <a:t>ser: seu usuário (dono do arquivo/diretório)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G</a:t>
            </a:r>
            <a:r>
              <a:rPr lang="pt-BR"/>
              <a:t>roup: usuários presentes nos seus grupos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O</a:t>
            </a:r>
            <a:r>
              <a:rPr lang="pt-BR"/>
              <a:t>thers: o resto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Cada arquivo e diretório possuem um </a:t>
            </a:r>
            <a:r>
              <a:rPr b="1" lang="pt-BR" sz="1400"/>
              <a:t>dono</a:t>
            </a:r>
            <a:r>
              <a:rPr lang="pt-BR" sz="1400"/>
              <a:t>, que é o criador do item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dono pode gerenciar seus arquivos e diretórios para atribuir permissões de leitura, escrita e/ou execução a outros usuários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superusuário tem permissão para leitura, escrita e execução em </a:t>
            </a:r>
            <a:r>
              <a:rPr b="1" lang="pt-BR" sz="1400"/>
              <a:t>qualquer arquivo/diretório!</a:t>
            </a:r>
            <a:endParaRPr b="1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Permissões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/>
              <a:t>Rode: 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ls -l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0" l="-10780" r="10780" t="0"/>
          <a:stretch/>
        </p:blipFill>
        <p:spPr>
          <a:xfrm>
            <a:off x="3036990" y="1218575"/>
            <a:ext cx="4134718" cy="248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88" y="4089386"/>
            <a:ext cx="7283025" cy="734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chmod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ch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ange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mod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e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526100" y="1110200"/>
            <a:ext cx="8520600" cy="40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Para alterar permissões, utiliza-se o comando chmod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primeiro argumento é as entidades em que as permissões serão mudadas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segundo argumento é o tipo de alteração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terceiro argumento é o tipo de permissão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 notação textual segue: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chmod [ugoa] [+-=] [rwx] [arquivo/diretório]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As possibilidades do terceiro argumento podem ser combinadas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Lexend"/>
                <a:ea typeface="Lexend"/>
                <a:cs typeface="Lexend"/>
                <a:sym typeface="Lexend"/>
              </a:rPr>
              <a:t>Ex: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$ chmod ug=rw,o-rw hello.txt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●"/>
            </a:pPr>
            <a:r>
              <a:rPr lang="pt-BR" sz="1400"/>
              <a:t>Ao ser utilizado em diretórios, é possível utilizar a opção -R (</a:t>
            </a:r>
            <a:r>
              <a:rPr b="1" lang="pt-BR" sz="1400"/>
              <a:t>R</a:t>
            </a:r>
            <a:r>
              <a:rPr lang="pt-BR" sz="1400"/>
              <a:t>ecursivo) para aplicar as mudanças em todos os arquivos/diretórios filhos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💡 Pesquise sobre a notação octal do </a:t>
            </a:r>
            <a:r>
              <a:rPr b="1" lang="pt-BR" sz="1400"/>
              <a:t>chmod</a:t>
            </a:r>
            <a:endParaRPr b="1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Saída</a:t>
            </a:r>
            <a:endParaRPr/>
          </a:p>
        </p:txBody>
      </p:sp>
      <p:sp>
        <p:nvSpPr>
          <p:cNvPr id="207" name="Google Shape;207;p24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3.</a:t>
            </a:r>
            <a:endParaRPr/>
          </a:p>
        </p:txBody>
      </p:sp>
      <p:pic>
        <p:nvPicPr>
          <p:cNvPr id="208" name="Google Shape;208;p24"/>
          <p:cNvPicPr preferRelativeResize="0"/>
          <p:nvPr/>
        </p:nvPicPr>
        <p:blipFill rotWithShape="1">
          <a:blip r:embed="rId3">
            <a:alphaModFix/>
          </a:blip>
          <a:srcRect b="0" l="10423" r="10424" t="0"/>
          <a:stretch/>
        </p:blipFill>
        <p:spPr>
          <a:xfrm>
            <a:off x="5991550" y="1590475"/>
            <a:ext cx="3095550" cy="22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cat &amp; tac (de novo)</a:t>
            </a:r>
            <a:endParaRPr/>
          </a:p>
        </p:txBody>
      </p:sp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Relembrando: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São comando padrões para ler o conteúdo de arquivos.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Porém, às vezes outros comandos podem mais úteis quando queremos ler um arquivo de forma específica.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27b5a914c_0_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less</a:t>
            </a:r>
            <a:endParaRPr/>
          </a:p>
        </p:txBody>
      </p:sp>
      <p:sp>
        <p:nvSpPr>
          <p:cNvPr id="220" name="Google Shape;220;g3127b5a914c_0_5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Exibe o conteúdo de arquivos paginados permitindo a rolagem para cima e para baixo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Para encerrar o comando aperte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q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21" name="Google Shape;221;g3127b5a914c_0_5"/>
          <p:cNvPicPr preferRelativeResize="0"/>
          <p:nvPr/>
        </p:nvPicPr>
        <p:blipFill rotWithShape="1">
          <a:blip r:embed="rId3">
            <a:alphaModFix/>
          </a:blip>
          <a:srcRect b="0" l="0" r="566" t="62651"/>
          <a:stretch/>
        </p:blipFill>
        <p:spPr>
          <a:xfrm>
            <a:off x="1013400" y="2281825"/>
            <a:ext cx="7331977" cy="2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127b5a914c_0_5"/>
          <p:cNvPicPr preferRelativeResize="0"/>
          <p:nvPr/>
        </p:nvPicPr>
        <p:blipFill rotWithShape="1">
          <a:blip r:embed="rId4">
            <a:alphaModFix/>
          </a:blip>
          <a:srcRect b="0" l="0" r="566" t="8792"/>
          <a:stretch/>
        </p:blipFill>
        <p:spPr>
          <a:xfrm>
            <a:off x="1013400" y="2663925"/>
            <a:ext cx="4489123" cy="23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27b5a914c_0_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head</a:t>
            </a:r>
            <a:endParaRPr/>
          </a:p>
        </p:txBody>
      </p:sp>
      <p:sp>
        <p:nvSpPr>
          <p:cNvPr id="228" name="Google Shape;228;g3127b5a914c_0_0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Por padrão, lê as </a:t>
            </a:r>
            <a:r>
              <a:rPr b="1" lang="pt-BR" sz="1400"/>
              <a:t>primeiras</a:t>
            </a:r>
            <a:r>
              <a:rPr lang="pt-BR" sz="1400"/>
              <a:t> 10 linhas de um arquivo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É possível especificar quantas linhas lidas com a opção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-n [número]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head arquivo.txt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head -n 20 arquivo.txt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tail</a:t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Por padrão, lê as </a:t>
            </a:r>
            <a:r>
              <a:rPr b="1" lang="pt-BR" sz="1400"/>
              <a:t>últimas</a:t>
            </a:r>
            <a:r>
              <a:rPr lang="pt-BR" sz="1400"/>
              <a:t> 10 linhas de um arquivo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É possível especificar quantas linhas lidas com a opção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-n [número]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tail arquivo.txt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tail -n 20 arquivo.txt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echo</a:t>
            </a:r>
            <a:endParaRPr/>
          </a:p>
        </p:txBody>
      </p:sp>
      <p:sp>
        <p:nvSpPr>
          <p:cNvPr id="240" name="Google Shape;240;p8"/>
          <p:cNvSpPr txBox="1"/>
          <p:nvPr>
            <p:ph idx="1" type="body"/>
          </p:nvPr>
        </p:nvSpPr>
        <p:spPr>
          <a:xfrm>
            <a:off x="526100" y="1306950"/>
            <a:ext cx="8520600" cy="3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Escreve o texto (argumento) na saída padrão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Por padrão, escreve o caractere de nova linha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\n</a:t>
            </a:r>
            <a:r>
              <a:rPr lang="pt-BR" sz="1400"/>
              <a:t> no fim do texto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Para evitar a escrita do </a:t>
            </a:r>
            <a:r>
              <a:rPr i="1" lang="pt-BR" sz="1400"/>
              <a:t>new line</a:t>
            </a:r>
            <a:r>
              <a:rPr lang="pt-BR" sz="1400"/>
              <a:t>, utilize a opção </a:t>
            </a:r>
            <a:r>
              <a:rPr b="1" lang="pt-BR" sz="1400">
                <a:latin typeface="IBM Plex Mono"/>
                <a:ea typeface="IBM Plex Mono"/>
                <a:cs typeface="IBM Plex Mono"/>
                <a:sym typeface="IBM Plex Mono"/>
              </a:rPr>
              <a:t>-n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775" y="2639527"/>
            <a:ext cx="6888449" cy="21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d600884fc5_0_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Caracteres coringas</a:t>
            </a:r>
            <a:endParaRPr/>
          </a:p>
        </p:txBody>
      </p:sp>
      <p:sp>
        <p:nvSpPr>
          <p:cNvPr id="247" name="Google Shape;247;g2d600884fc5_0_0"/>
          <p:cNvSpPr txBox="1"/>
          <p:nvPr>
            <p:ph idx="2" type="body"/>
          </p:nvPr>
        </p:nvSpPr>
        <p:spPr>
          <a:xfrm>
            <a:off x="523225" y="1433425"/>
            <a:ext cx="8520600" cy="3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>
                <a:latin typeface="IBM Plex Mono"/>
                <a:ea typeface="IBM Plex Mono"/>
                <a:cs typeface="IBM Plex Mono"/>
                <a:sym typeface="IBM Plex Mono"/>
              </a:rPr>
              <a:t>“</a:t>
            </a:r>
            <a:r>
              <a:rPr lang="pt-BR" sz="1400"/>
              <a:t> → usada para representar texto permitindo caracteres especiais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IBM Plex Mono"/>
              <a:buChar char="○"/>
            </a:pPr>
            <a:r>
              <a:rPr b="1" lang="pt-BR">
                <a:solidFill>
                  <a:srgbClr val="981062"/>
                </a:solidFill>
                <a:latin typeface="IBM Plex Mono"/>
                <a:ea typeface="IBM Plex Mono"/>
                <a:cs typeface="IBM Plex Mono"/>
                <a:sym typeface="IBM Plex Mono"/>
              </a:rPr>
              <a:t>echo “Data: $(date)”</a:t>
            </a:r>
            <a:endParaRPr b="1" sz="1400">
              <a:solidFill>
                <a:srgbClr val="98106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‘ → usada para representar texto anulando efeito dos caracteres especiais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IBM Plex Mono"/>
              <a:buChar char="○"/>
            </a:pPr>
            <a:r>
              <a:rPr b="1" lang="pt-BR">
                <a:solidFill>
                  <a:srgbClr val="981062"/>
                </a:solidFill>
                <a:latin typeface="IBM Plex Mono"/>
                <a:ea typeface="IBM Plex Mono"/>
                <a:cs typeface="IBM Plex Mono"/>
                <a:sym typeface="IBM Plex Mono"/>
              </a:rPr>
              <a:t>echo ‘Data: $(date)’</a:t>
            </a:r>
            <a:endParaRPr b="1">
              <a:solidFill>
                <a:srgbClr val="98106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800"/>
              <a:buFont typeface="IBM Plex Mono"/>
              <a:buChar char="●"/>
            </a:pPr>
            <a:r>
              <a:rPr lang="pt-BR" sz="1400"/>
              <a:t>Obs: pesquisa sobre variáveis de ambiente</a:t>
            </a:r>
            <a:endParaRPr b="1">
              <a:solidFill>
                <a:srgbClr val="98106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97338176e_0_0"/>
          <p:cNvSpPr txBox="1"/>
          <p:nvPr>
            <p:ph type="title"/>
          </p:nvPr>
        </p:nvSpPr>
        <p:spPr>
          <a:xfrm>
            <a:off x="490250" y="526350"/>
            <a:ext cx="7983900" cy="27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Baixe esse texto!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$ wget https://www.inf.ufpr.br/rsmt23/memorias.txt</a:t>
            </a:r>
            <a:endParaRPr sz="18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grep</a:t>
            </a:r>
            <a:endParaRPr/>
          </a:p>
        </p:txBody>
      </p:sp>
      <p:sp>
        <p:nvSpPr>
          <p:cNvPr id="253" name="Google Shape;253;p43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Procura por uma palavra/frase/expressão dentro de um arquivo.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G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lobal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egular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E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xpression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P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rint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G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lobally looks for a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egular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E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xpression and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P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rint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G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lobal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R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egular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E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xpression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P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arser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Formato: </a:t>
            </a:r>
            <a:r>
              <a:rPr b="1" lang="pt-BR" sz="1400"/>
              <a:t>grep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[opções][expressão][arquivo]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●"/>
            </a:pP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grep legal doc.txt - </a:t>
            </a:r>
            <a:r>
              <a:rPr lang="pt-BR" sz="1400"/>
              <a:t>Pega as linhas de </a:t>
            </a:r>
            <a:r>
              <a:rPr b="1" lang="pt-BR" sz="1400"/>
              <a:t>doc.txt </a:t>
            </a:r>
            <a:r>
              <a:rPr lang="pt-BR" sz="1400"/>
              <a:t>com a palavra “legal”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●"/>
            </a:pPr>
            <a:r>
              <a:rPr lang="pt-BR" sz="1400"/>
              <a:t>Você pode sempre usar o man para ver as opções: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man grep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Redirecionamento</a:t>
            </a:r>
            <a:endParaRPr/>
          </a:p>
        </p:txBody>
      </p:sp>
      <p:sp>
        <p:nvSpPr>
          <p:cNvPr id="259" name="Google Shape;259;p34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4.</a:t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2488" l="2770" r="2665" t="2489"/>
          <a:stretch/>
        </p:blipFill>
        <p:spPr>
          <a:xfrm>
            <a:off x="6077425" y="1590475"/>
            <a:ext cx="2927174" cy="22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Streams</a:t>
            </a:r>
            <a:endParaRPr/>
          </a:p>
        </p:txBody>
      </p:sp>
      <p:sp>
        <p:nvSpPr>
          <p:cNvPr id="266" name="Google Shape;266;p6"/>
          <p:cNvSpPr txBox="1"/>
          <p:nvPr>
            <p:ph idx="1" type="body"/>
          </p:nvPr>
        </p:nvSpPr>
        <p:spPr>
          <a:xfrm>
            <a:off x="526100" y="1068050"/>
            <a:ext cx="4705800" cy="3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Nos sistemas Unix, há a </a:t>
            </a:r>
            <a:r>
              <a:rPr b="1" lang="pt-BR" sz="1400"/>
              <a:t>convenção</a:t>
            </a:r>
            <a:r>
              <a:rPr lang="pt-BR" sz="1400"/>
              <a:t> de utilização de entradas e saídas padrão para a entrada e saída de dados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São definidas</a:t>
            </a:r>
            <a:r>
              <a:rPr b="1" lang="pt-BR" sz="1400"/>
              <a:t> três conexões</a:t>
            </a:r>
            <a:r>
              <a:rPr lang="pt-BR" sz="1400"/>
              <a:t>/</a:t>
            </a:r>
            <a:r>
              <a:rPr i="1" lang="pt-BR" sz="1400"/>
              <a:t>streams</a:t>
            </a:r>
            <a:r>
              <a:rPr lang="pt-BR" sz="1400"/>
              <a:t>/fluxos padrão: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i="1" lang="pt-BR"/>
              <a:t>stdin</a:t>
            </a:r>
            <a:r>
              <a:rPr lang="pt-BR"/>
              <a:t> →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st</a:t>
            </a:r>
            <a:r>
              <a:rPr lang="pt-BR"/>
              <a:t>an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lang="pt-BR"/>
              <a:t>ard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in</a:t>
            </a:r>
            <a:r>
              <a:rPr lang="pt-BR"/>
              <a:t>put (entrada padrão)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i="1" lang="pt-BR"/>
              <a:t>stdout</a:t>
            </a:r>
            <a:r>
              <a:rPr lang="pt-BR"/>
              <a:t> →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st</a:t>
            </a:r>
            <a:r>
              <a:rPr lang="pt-BR"/>
              <a:t>an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lang="pt-BR"/>
              <a:t>ard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out</a:t>
            </a:r>
            <a:r>
              <a:rPr lang="pt-BR"/>
              <a:t>put (saída padrão)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i="1" lang="pt-BR"/>
              <a:t>stderr</a:t>
            </a:r>
            <a:r>
              <a:rPr lang="pt-BR"/>
              <a:t> →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st</a:t>
            </a:r>
            <a:r>
              <a:rPr lang="pt-BR"/>
              <a:t>an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lang="pt-BR"/>
              <a:t>ard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err</a:t>
            </a:r>
            <a:r>
              <a:rPr lang="pt-BR"/>
              <a:t>or (erro padrão)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Por estas streams ocorre o fluxo dados entre o teclado, processos e a tela, mediados pelo shell </a:t>
            </a:r>
            <a:endParaRPr sz="1400"/>
          </a:p>
        </p:txBody>
      </p:sp>
      <p:sp>
        <p:nvSpPr>
          <p:cNvPr id="267" name="Google Shape;267;p6"/>
          <p:cNvSpPr txBox="1"/>
          <p:nvPr>
            <p:ph idx="1" type="body"/>
          </p:nvPr>
        </p:nvSpPr>
        <p:spPr>
          <a:xfrm>
            <a:off x="5136475" y="1068050"/>
            <a:ext cx="3963000" cy="3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Padrão: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stdin: teclado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stdout: tela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stderr: tela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Contudo, é possível redirecionar para arquivos!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Streams</a:t>
            </a:r>
            <a:endParaRPr/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0411" y="1384250"/>
            <a:ext cx="4991976" cy="29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Redirecionamento das </a:t>
            </a:r>
            <a:r>
              <a:rPr i="1" lang="pt-BR"/>
              <a:t>streams</a:t>
            </a:r>
            <a:endParaRPr i="1"/>
          </a:p>
        </p:txBody>
      </p:sp>
      <p:sp>
        <p:nvSpPr>
          <p:cNvPr id="279" name="Google Shape;279;p11"/>
          <p:cNvSpPr txBox="1"/>
          <p:nvPr>
            <p:ph idx="1" type="body"/>
          </p:nvPr>
        </p:nvSpPr>
        <p:spPr>
          <a:xfrm>
            <a:off x="526100" y="1218575"/>
            <a:ext cx="8334600" cy="3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É possível alterar a fonte da </a:t>
            </a:r>
            <a:r>
              <a:rPr i="1" lang="pt-BR" sz="1400"/>
              <a:t>stdin</a:t>
            </a:r>
            <a:r>
              <a:rPr lang="pt-BR" sz="1400"/>
              <a:t> e as saídas de </a:t>
            </a:r>
            <a:r>
              <a:rPr i="1" lang="pt-BR" sz="1400"/>
              <a:t>stdout </a:t>
            </a:r>
            <a:r>
              <a:rPr lang="pt-BR" sz="1400"/>
              <a:t>e</a:t>
            </a:r>
            <a:r>
              <a:rPr i="1" lang="pt-BR" sz="1400"/>
              <a:t> stderr</a:t>
            </a:r>
            <a:r>
              <a:rPr lang="pt-BR" sz="1400"/>
              <a:t> a partir de caracteres coringas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Para redirecionar a saída padrão para um arquivo, utiliza-se </a:t>
            </a:r>
            <a:r>
              <a:rPr b="1" lang="pt-BR" sz="1400"/>
              <a:t>&gt;</a:t>
            </a:r>
            <a:r>
              <a:rPr lang="pt-BR" sz="1400"/>
              <a:t> e </a:t>
            </a:r>
            <a:r>
              <a:rPr b="1" lang="pt-BR" sz="1400"/>
              <a:t>&gt;&gt;</a:t>
            </a:r>
            <a:r>
              <a:rPr lang="pt-BR" sz="1400"/>
              <a:t>, destrutivo e não-destrutivo respectivamente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echo ‘Hello, world!’ &gt; hello.txt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echo ‘abc’ &gt;&gt; hello.txt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echo ‘destruindo’ &gt; hello.txt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echo ‘echo abc’ &gt; echo.txt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Para enviar dados de um arquivo para </a:t>
            </a:r>
            <a:r>
              <a:rPr i="1" lang="pt-BR" sz="1400"/>
              <a:t>stdin</a:t>
            </a:r>
            <a:r>
              <a:rPr lang="pt-BR" sz="1400"/>
              <a:t>, utiliza-se </a:t>
            </a:r>
            <a:r>
              <a:rPr b="1" lang="pt-BR" sz="1400"/>
              <a:t>&lt;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cat &lt; hello.txt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bash &lt; echo.txt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Pipeline</a:t>
            </a:r>
            <a:endParaRPr/>
          </a:p>
        </p:txBody>
      </p:sp>
      <p:sp>
        <p:nvSpPr>
          <p:cNvPr id="285" name="Google Shape;285;p35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Você pode redirecionar a saída de um comando (</a:t>
            </a:r>
            <a:r>
              <a:rPr i="1" lang="pt-BR" sz="1400"/>
              <a:t>stdout</a:t>
            </a:r>
            <a:r>
              <a:rPr lang="pt-BR" sz="1400"/>
              <a:t>) para ser usada como entrada (</a:t>
            </a:r>
            <a:r>
              <a:rPr i="1" lang="pt-BR" sz="1400"/>
              <a:t>stdin</a:t>
            </a:r>
            <a:r>
              <a:rPr lang="pt-BR" sz="1400"/>
              <a:t>) de outro usando </a:t>
            </a:r>
            <a:r>
              <a:rPr b="1" lang="pt-BR" sz="1400"/>
              <a:t>pipe </a:t>
            </a:r>
            <a:r>
              <a:rPr lang="pt-BR" sz="1400"/>
              <a:t>(caractere ‘|’)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comando1 | comando2 | comando3 </a:t>
            </a:r>
            <a:r>
              <a:rPr lang="pt-BR" sz="1400"/>
              <a:t>- comando1 gera entrada pro comando2 e o comando2 pro comando3.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Exemplos: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ls | tac	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- imprime o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ls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da última linha para a primeira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Lexend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ls -t | tac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- imprime o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ls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em ordem crescente de data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Outros</a:t>
            </a:r>
            <a:endParaRPr/>
          </a:p>
        </p:txBody>
      </p:sp>
      <p:sp>
        <p:nvSpPr>
          <p:cNvPr id="291" name="Google Shape;291;p40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5.</a:t>
            </a:r>
            <a:endParaRPr/>
          </a:p>
        </p:txBody>
      </p:sp>
      <p:pic>
        <p:nvPicPr>
          <p:cNvPr id="292" name="Google Shape;292;p40"/>
          <p:cNvPicPr preferRelativeResize="0"/>
          <p:nvPr/>
        </p:nvPicPr>
        <p:blipFill rotWithShape="1">
          <a:blip r:embed="rId3">
            <a:alphaModFix/>
          </a:blip>
          <a:srcRect b="0" l="10454" r="10455" t="0"/>
          <a:stretch/>
        </p:blipFill>
        <p:spPr>
          <a:xfrm>
            <a:off x="5991550" y="1590475"/>
            <a:ext cx="3095550" cy="22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1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find</a:t>
            </a:r>
            <a:endParaRPr/>
          </a:p>
        </p:txBody>
      </p:sp>
      <p:sp>
        <p:nvSpPr>
          <p:cNvPr id="298" name="Google Shape;298;p41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Formato: </a:t>
            </a:r>
            <a:r>
              <a:rPr b="1" lang="pt-BR" sz="1400"/>
              <a:t>find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[ponto-inicial] [opções] [argumento]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BM Plex Mono"/>
              <a:buChar char="●"/>
            </a:pPr>
            <a:r>
              <a:rPr lang="pt-BR" sz="1400"/>
              <a:t>Ponto inicial: por onde começar a procura (padrão: diretório atual)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Opções: no geral, especifica que tipo de argumento o comando irá procurar, como nome, data de criação, permissão. Exemplo de opção: -iname.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Argumento: o que o comando irá procurar levando em consideração o tipo dado nas opções.</a:t>
            </a:r>
            <a:endParaRPr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cut</a:t>
            </a:r>
            <a:endParaRPr/>
          </a:p>
        </p:txBody>
      </p:sp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Usado para “cortar” o texto por colunas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Opções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-d’</a:t>
            </a:r>
            <a:r>
              <a:rPr b="1" lang="pt-BR">
                <a:latin typeface="IBM Plex Mono"/>
                <a:ea typeface="IBM Plex Mono"/>
                <a:cs typeface="IBM Plex Mono"/>
                <a:sym typeface="IBM Plex Mono"/>
              </a:rPr>
              <a:t>c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’</a:t>
            </a:r>
            <a:r>
              <a:rPr lang="pt-BR"/>
              <a:t>: usa ‘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c</a:t>
            </a:r>
            <a:r>
              <a:rPr lang="pt-BR"/>
              <a:t>’ como caractere delimitador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-f</a:t>
            </a:r>
            <a:r>
              <a:rPr b="1" lang="pt-BR">
                <a:latin typeface="IBM Plex Mono"/>
                <a:ea typeface="IBM Plex Mono"/>
                <a:cs typeface="IBM Plex Mono"/>
                <a:sym typeface="IBM Plex Mono"/>
              </a:rPr>
              <a:t>n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: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pt-BR"/>
              <a:t>retorna apenas o campo (</a:t>
            </a:r>
            <a:r>
              <a:rPr i="1" lang="pt-BR"/>
              <a:t>field</a:t>
            </a:r>
            <a:r>
              <a:rPr lang="pt-BR"/>
              <a:t>) número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n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exend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-f</a:t>
            </a:r>
            <a:r>
              <a:rPr b="1" lang="pt-BR">
                <a:latin typeface="IBM Plex Mono"/>
                <a:ea typeface="IBM Plex Mono"/>
                <a:cs typeface="IBM Plex Mono"/>
                <a:sym typeface="IBM Plex Mono"/>
              </a:rPr>
              <a:t>n,m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:</a:t>
            </a: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 </a:t>
            </a:r>
            <a:r>
              <a:rPr lang="pt-BR"/>
              <a:t>retorna apenas os campos (</a:t>
            </a:r>
            <a:r>
              <a:rPr i="1" lang="pt-BR"/>
              <a:t>field</a:t>
            </a:r>
            <a:r>
              <a:rPr lang="pt-BR"/>
              <a:t>) número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n e</a:t>
            </a:r>
            <a:r>
              <a:rPr lang="pt-BR"/>
              <a:t>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m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caractere TAB é o padrão de delimitador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Parecido com outro comando: </a:t>
            </a:r>
            <a:r>
              <a:rPr b="1" lang="pt-BR" sz="1400"/>
              <a:t>awk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cat documento.csv | cut -d’,’ -f1 - </a:t>
            </a:r>
            <a:r>
              <a:rPr lang="pt-BR" sz="1400"/>
              <a:t>Colunas separadas por vírgula, coluna 1</a:t>
            </a:r>
            <a:endParaRPr b="1"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5"/>
          <p:cNvSpPr txBox="1"/>
          <p:nvPr>
            <p:ph type="title"/>
          </p:nvPr>
        </p:nvSpPr>
        <p:spPr>
          <a:xfrm>
            <a:off x="490250" y="526350"/>
            <a:ext cx="7983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Exercício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$ wget https://www.inf.ufpr.br/rsmt23/ExAvancado.tar.gz</a:t>
            </a:r>
            <a:endParaRPr sz="30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$ tar -xf ExAvancado.tar.gz</a:t>
            </a:r>
            <a:endParaRPr sz="18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Dados</a:t>
            </a:r>
            <a:endParaRPr/>
          </a:p>
        </p:txBody>
      </p:sp>
      <p:sp>
        <p:nvSpPr>
          <p:cNvPr id="139" name="Google Shape;139;p5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1</a:t>
            </a:r>
            <a:endParaRPr/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 b="0" l="0" r="20911" t="0"/>
          <a:stretch/>
        </p:blipFill>
        <p:spPr>
          <a:xfrm>
            <a:off x="5991550" y="1590475"/>
            <a:ext cx="3095550" cy="22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1a0d1473e_0_13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stat</a:t>
            </a:r>
            <a:endParaRPr/>
          </a:p>
        </p:txBody>
      </p:sp>
      <p:sp>
        <p:nvSpPr>
          <p:cNvPr id="146" name="Google Shape;146;g311a0d1473e_0_135"/>
          <p:cNvSpPr txBox="1"/>
          <p:nvPr>
            <p:ph idx="1" type="body"/>
          </p:nvPr>
        </p:nvSpPr>
        <p:spPr>
          <a:xfrm>
            <a:off x="489475" y="1306950"/>
            <a:ext cx="8520600" cy="3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Comando que exibe informações detalhadas sobre arquivos ou sistemas de arquivos.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Tamanho, </a:t>
            </a:r>
            <a:r>
              <a:rPr lang="pt-BR" sz="1400"/>
              <a:t>permissões</a:t>
            </a:r>
            <a:r>
              <a:rPr lang="pt-BR" sz="1400"/>
              <a:t>, dono e grupo, timestamps (data de criação, modificação, acesso).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47" name="Google Shape;147;g311a0d1473e_0_135"/>
          <p:cNvPicPr preferRelativeResize="0"/>
          <p:nvPr/>
        </p:nvPicPr>
        <p:blipFill rotWithShape="1">
          <a:blip r:embed="rId3">
            <a:alphaModFix/>
          </a:blip>
          <a:srcRect b="49998" l="0" r="10952" t="12443"/>
          <a:stretch/>
        </p:blipFill>
        <p:spPr>
          <a:xfrm>
            <a:off x="1206863" y="2571750"/>
            <a:ext cx="6730275" cy="202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1a0d1473e_0_7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file</a:t>
            </a:r>
            <a:endParaRPr/>
          </a:p>
        </p:txBody>
      </p:sp>
      <p:sp>
        <p:nvSpPr>
          <p:cNvPr id="153" name="Google Shape;153;g311a0d1473e_0_70"/>
          <p:cNvSpPr txBox="1"/>
          <p:nvPr>
            <p:ph idx="1" type="body"/>
          </p:nvPr>
        </p:nvSpPr>
        <p:spPr>
          <a:xfrm>
            <a:off x="526100" y="1306950"/>
            <a:ext cx="85206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Comando para imprimir o</a:t>
            </a:r>
            <a:r>
              <a:rPr b="1" lang="pt-BR" sz="1400"/>
              <a:t> tipo do arquivo.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 princípio, parece um comando bobo, visto que há as extensões de arquivo.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Contudo, no Linux, o</a:t>
            </a:r>
            <a:r>
              <a:rPr b="1" lang="pt-BR" sz="1400"/>
              <a:t> tipo do arquivo não se dá pela extensão</a:t>
            </a:r>
            <a:r>
              <a:rPr lang="pt-BR" sz="1400"/>
              <a:t>, mas sim por </a:t>
            </a:r>
            <a:r>
              <a:rPr b="1" lang="pt-BR" sz="1400"/>
              <a:t>metadados.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Assim, o comando file verifica o conteúdo do arquivo e não apenas a extensão.</a:t>
            </a:r>
            <a:endParaRPr sz="1400"/>
          </a:p>
        </p:txBody>
      </p:sp>
      <p:pic>
        <p:nvPicPr>
          <p:cNvPr id="154" name="Google Shape;154;g311a0d1473e_0_70"/>
          <p:cNvPicPr preferRelativeResize="0"/>
          <p:nvPr/>
        </p:nvPicPr>
        <p:blipFill rotWithShape="1">
          <a:blip r:embed="rId3">
            <a:alphaModFix/>
          </a:blip>
          <a:srcRect b="0" l="4761" r="10363" t="0"/>
          <a:stretch/>
        </p:blipFill>
        <p:spPr>
          <a:xfrm>
            <a:off x="638829" y="3018250"/>
            <a:ext cx="4003113" cy="13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11a0d1473e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5825" y="3018248"/>
            <a:ext cx="4258150" cy="131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1a0d1473e_0_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du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isk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u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sage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1" name="Google Shape;161;g311a0d1473e_0_0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Imprime o tamanho</a:t>
            </a:r>
            <a:r>
              <a:rPr lang="pt-BR" sz="1400"/>
              <a:t> em bytes de um arquivo ou diretório.</a:t>
            </a:r>
            <a:endParaRPr sz="14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pt-BR" sz="1400"/>
              <a:t>O conjunto de opções </a:t>
            </a:r>
            <a:r>
              <a:rPr lang="pt-BR" sz="1400">
                <a:latin typeface="IBM Plex Mono"/>
                <a:ea typeface="IBM Plex Mono"/>
                <a:cs typeface="IBM Plex Mono"/>
                <a:sym typeface="IBM Plex Mono"/>
              </a:rPr>
              <a:t>-shc</a:t>
            </a:r>
            <a:r>
              <a:rPr lang="pt-BR" sz="1400"/>
              <a:t> (summary, human-readable, total) faz com que a saída seja resumida, mostrada em formato legível (KB, MB, etc.) e inclua uma linha final com o total acumulado.</a:t>
            </a:r>
            <a:endParaRPr sz="1700"/>
          </a:p>
        </p:txBody>
      </p:sp>
      <p:pic>
        <p:nvPicPr>
          <p:cNvPr id="162" name="Google Shape;162;g311a0d1473e_0_0"/>
          <p:cNvPicPr preferRelativeResize="0"/>
          <p:nvPr/>
        </p:nvPicPr>
        <p:blipFill rotWithShape="1">
          <a:blip r:embed="rId3">
            <a:alphaModFix/>
          </a:blip>
          <a:srcRect b="0" l="0" r="0" t="1565"/>
          <a:stretch/>
        </p:blipFill>
        <p:spPr>
          <a:xfrm>
            <a:off x="2442325" y="2796000"/>
            <a:ext cx="4259325" cy="19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Permissões</a:t>
            </a:r>
            <a:endParaRPr/>
          </a:p>
        </p:txBody>
      </p:sp>
      <p:sp>
        <p:nvSpPr>
          <p:cNvPr id="168" name="Google Shape;168;p10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2.</a:t>
            </a:r>
            <a:endParaRPr/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0" l="7892" r="9290" t="0"/>
          <a:stretch/>
        </p:blipFill>
        <p:spPr>
          <a:xfrm>
            <a:off x="6027525" y="1667725"/>
            <a:ext cx="3008750" cy="20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Usuários e grupos</a:t>
            </a:r>
            <a:endParaRPr/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526100" y="1805850"/>
            <a:ext cx="8520600" cy="31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Usuários e grupos são usados para controle de acesso a arquivos e diretórios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Usuários podem ser adicionados e removidos, com eles é possível logar no sistema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Grupos são conjuntos de usuários, que podem receber permissões específicas que se aplicam a todos os usuários presentes nele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Ao instalar o Linux, um usuário é criado por padrão, o usuário </a:t>
            </a:r>
            <a:r>
              <a:rPr b="1" lang="pt-BR" sz="1400"/>
              <a:t>root</a:t>
            </a:r>
            <a:endParaRPr sz="1400"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Superusuário (sudo)</a:t>
            </a:r>
            <a:endParaRPr/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S</a:t>
            </a:r>
            <a:r>
              <a:rPr b="1" lang="pt-BR" sz="1400"/>
              <a:t>uperusuário</a:t>
            </a:r>
            <a:r>
              <a:rPr lang="pt-BR" sz="1400"/>
              <a:t>: </a:t>
            </a:r>
            <a:r>
              <a:rPr b="1" lang="pt-BR" sz="1400"/>
              <a:t>pode controlar qualquer aspecto do sistema operacional</a:t>
            </a:r>
            <a:r>
              <a:rPr lang="pt-BR" sz="1400"/>
              <a:t>, desde acessar qualquer arquivo/diretório a rodar qualquer comando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Root </a:t>
            </a:r>
            <a:r>
              <a:rPr lang="pt-BR" sz="1400"/>
              <a:t>é superusuário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Como usuário comum, é possível rodar um comando como root usando o comando </a:t>
            </a:r>
            <a:r>
              <a:rPr b="1" lang="pt-BR" sz="1400"/>
              <a:t>sudo (Super User DO!)</a:t>
            </a:r>
            <a:r>
              <a:rPr lang="pt-BR" sz="1400"/>
              <a:t> como prefixo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sudo apt install nvim</a:t>
            </a:r>
            <a:endParaRPr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</a:t>
            </a:r>
            <a:r>
              <a:rPr lang="pt-BR" sz="1400"/>
              <a:t>ara poder utilizar o comando sudo, o usuário deve estar no grupo sudoers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BM Plex Mono"/>
              <a:buChar char="○"/>
            </a:pPr>
            <a:r>
              <a:rPr lang="pt-BR">
                <a:latin typeface="IBM Plex Mono"/>
                <a:ea typeface="IBM Plex Mono"/>
                <a:cs typeface="IBM Plex Mono"/>
                <a:sym typeface="IBM Plex Mono"/>
              </a:rPr>
              <a:t>$ cat /etc/sudoers </a:t>
            </a:r>
            <a:r>
              <a:rPr lang="pt-BR">
                <a:latin typeface="Lexend"/>
                <a:ea typeface="Lexend"/>
                <a:cs typeface="Lexend"/>
                <a:sym typeface="Lexend"/>
              </a:rPr>
              <a:t>(só conseguirá rodar como superusuário, rs)</a:t>
            </a:r>
            <a:endParaRPr sz="14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111111"/>
      </a:dk1>
      <a:lt1>
        <a:srgbClr val="FAF9F6"/>
      </a:lt1>
      <a:dk2>
        <a:srgbClr val="434343"/>
      </a:dk2>
      <a:lt2>
        <a:srgbClr val="7F7F7F"/>
      </a:lt2>
      <a:accent1>
        <a:srgbClr val="2D1A52"/>
      </a:accent1>
      <a:accent2>
        <a:srgbClr val="4F1756"/>
      </a:accent2>
      <a:accent3>
        <a:srgbClr val="6A1559"/>
      </a:accent3>
      <a:accent4>
        <a:srgbClr val="981062"/>
      </a:accent4>
      <a:accent5>
        <a:srgbClr val="18ABED"/>
      </a:accent5>
      <a:accent6>
        <a:srgbClr val="95DEFF"/>
      </a:accent6>
      <a:hlink>
        <a:srgbClr val="95DEFF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111111"/>
      </a:dk1>
      <a:lt1>
        <a:srgbClr val="FAF9F6"/>
      </a:lt1>
      <a:dk2>
        <a:srgbClr val="434343"/>
      </a:dk2>
      <a:lt2>
        <a:srgbClr val="7F7F7F"/>
      </a:lt2>
      <a:accent1>
        <a:srgbClr val="2D1A52"/>
      </a:accent1>
      <a:accent2>
        <a:srgbClr val="4F1756"/>
      </a:accent2>
      <a:accent3>
        <a:srgbClr val="6A1559"/>
      </a:accent3>
      <a:accent4>
        <a:srgbClr val="981062"/>
      </a:accent4>
      <a:accent5>
        <a:srgbClr val="18ABED"/>
      </a:accent5>
      <a:accent6>
        <a:srgbClr val="95DEFF"/>
      </a:accent6>
      <a:hlink>
        <a:srgbClr val="95DEFF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